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
  </p:notesMasterIdLst>
  <p:sldIdLst>
    <p:sldId id="256" r:id="rId5"/>
    <p:sldId id="259" r:id="rId6"/>
    <p:sldId id="260" r:id="rId7"/>
    <p:sldId id="276" r:id="rId8"/>
    <p:sldId id="277" r:id="rId9"/>
    <p:sldId id="270" r:id="rId10"/>
    <p:sldId id="257" r:id="rId11"/>
    <p:sldId id="273" r:id="rId12"/>
    <p:sldId id="258" r:id="rId13"/>
    <p:sldId id="274" r:id="rId14"/>
    <p:sldId id="271" r:id="rId15"/>
    <p:sldId id="278" r:id="rId16"/>
    <p:sldId id="281" r:id="rId17"/>
    <p:sldId id="279" r:id="rId18"/>
    <p:sldId id="280" r:id="rId19"/>
    <p:sldId id="275" r:id="rId20"/>
    <p:sldId id="272" r:id="rId21"/>
  </p:sldIdLst>
  <p:sldSz cx="24384000" cy="13716000"/>
  <p:notesSz cx="6858000" cy="9144000"/>
  <p:defaultTex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0F6E"/>
    <a:srgbClr val="0E0F6E"/>
    <a:srgbClr val="CA2026"/>
    <a:srgbClr val="CB2126"/>
    <a:srgbClr val="0F106D"/>
    <a:srgbClr val="C81A1F"/>
    <a:srgbClr val="0E0F6F"/>
    <a:srgbClr val="000060"/>
    <a:srgbClr val="090A6B"/>
    <a:srgbClr val="0B0A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C74A1A-8652-41A0-B776-C494E12A9062}" v="103" dt="2024-05-11T01:24:44.225"/>
    <p1510:client id="{F4876980-3170-43B7-8997-96F37DC4948E}" v="1" dt="2024-05-11T21:31:13.6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6" d="100"/>
          <a:sy n="46" d="100"/>
        </p:scale>
        <p:origin x="307"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0A8E33-5D2D-46B0-9D81-22F3486EF524}" type="datetimeFigureOut">
              <a:rPr lang="en-US" smtClean="0"/>
              <a:t>5/11/2024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783EF8-7E23-4133-AF55-377BF7864924}" type="slidenum">
              <a:rPr lang="en-US" smtClean="0"/>
              <a:t>‹#›</a:t>
            </a:fld>
            <a:endParaRPr lang="en-US"/>
          </a:p>
        </p:txBody>
      </p:sp>
    </p:spTree>
    <p:extLst>
      <p:ext uri="{BB962C8B-B14F-4D97-AF65-F5344CB8AC3E}">
        <p14:creationId xmlns:p14="http://schemas.microsoft.com/office/powerpoint/2010/main" val="3390658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EAA5A29-F556-FC0C-300A-D368EEDFA5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
        <p:nvSpPr>
          <p:cNvPr id="2" name="Title 1">
            <a:extLst>
              <a:ext uri="{FF2B5EF4-FFF2-40B4-BE49-F238E27FC236}">
                <a16:creationId xmlns:a16="http://schemas.microsoft.com/office/drawing/2014/main" id="{F8BE23AE-41FD-B1B3-A7F9-91F3AC5581AB}"/>
              </a:ext>
            </a:extLst>
          </p:cNvPr>
          <p:cNvSpPr>
            <a:spLocks noGrp="1"/>
          </p:cNvSpPr>
          <p:nvPr>
            <p:ph type="ctrTitle"/>
          </p:nvPr>
        </p:nvSpPr>
        <p:spPr>
          <a:xfrm>
            <a:off x="1447800" y="4258828"/>
            <a:ext cx="10501744" cy="2608409"/>
          </a:xfrm>
        </p:spPr>
        <p:txBody>
          <a:bodyPr anchor="b">
            <a:normAutofit/>
          </a:bodyPr>
          <a:lstStyle>
            <a:lvl1pPr algn="l">
              <a:defRPr sz="7200" b="1" baseline="0">
                <a:solidFill>
                  <a:srgbClr val="070768"/>
                </a:solidFill>
                <a:latin typeface="Aeonik TRIAL"/>
              </a:defRPr>
            </a:lvl1pPr>
          </a:lstStyle>
          <a:p>
            <a:endParaRPr lang="en-US" dirty="0"/>
          </a:p>
        </p:txBody>
      </p:sp>
      <p:sp>
        <p:nvSpPr>
          <p:cNvPr id="3" name="Subtitle 2">
            <a:extLst>
              <a:ext uri="{FF2B5EF4-FFF2-40B4-BE49-F238E27FC236}">
                <a16:creationId xmlns:a16="http://schemas.microsoft.com/office/drawing/2014/main" id="{25E37824-5779-24FD-BC28-BD5E9D958ACC}"/>
              </a:ext>
            </a:extLst>
          </p:cNvPr>
          <p:cNvSpPr>
            <a:spLocks noGrp="1"/>
          </p:cNvSpPr>
          <p:nvPr>
            <p:ph type="subTitle" idx="1"/>
          </p:nvPr>
        </p:nvSpPr>
        <p:spPr>
          <a:xfrm>
            <a:off x="1447799" y="7161069"/>
            <a:ext cx="10501745" cy="3311524"/>
          </a:xfrm>
        </p:spPr>
        <p:txBody>
          <a:bodyPr>
            <a:normAutofit/>
          </a:bodyPr>
          <a:lstStyle>
            <a:lvl1pPr marL="0" indent="0" algn="ctr">
              <a:buNone/>
              <a:defRPr sz="5400" b="1">
                <a:solidFill>
                  <a:srgbClr val="CA2126"/>
                </a:solidFill>
                <a:latin typeface="Aeonik TRIA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Click to edit Master subtitle style</a:t>
            </a:r>
          </a:p>
        </p:txBody>
      </p:sp>
      <p:sp>
        <p:nvSpPr>
          <p:cNvPr id="4" name="Date Placeholder 3">
            <a:extLst>
              <a:ext uri="{FF2B5EF4-FFF2-40B4-BE49-F238E27FC236}">
                <a16:creationId xmlns:a16="http://schemas.microsoft.com/office/drawing/2014/main" id="{A824D322-ADB2-00F4-5C59-D528BF5513A9}"/>
              </a:ext>
            </a:extLst>
          </p:cNvPr>
          <p:cNvSpPr>
            <a:spLocks noGrp="1"/>
          </p:cNvSpPr>
          <p:nvPr>
            <p:ph type="dt" sz="half" idx="10"/>
          </p:nvPr>
        </p:nvSpPr>
        <p:spPr/>
        <p:txBody>
          <a:bodyPr/>
          <a:lstStyle/>
          <a:p>
            <a:fld id="{0CF2E993-2C4A-4698-8E15-B21B6DF93C38}" type="datetimeFigureOut">
              <a:rPr lang="en-US" smtClean="0"/>
              <a:t>5/11/2024</a:t>
            </a:fld>
            <a:endParaRPr lang="en-US"/>
          </a:p>
        </p:txBody>
      </p:sp>
      <p:sp>
        <p:nvSpPr>
          <p:cNvPr id="5" name="Footer Placeholder 4">
            <a:extLst>
              <a:ext uri="{FF2B5EF4-FFF2-40B4-BE49-F238E27FC236}">
                <a16:creationId xmlns:a16="http://schemas.microsoft.com/office/drawing/2014/main" id="{F1A5E3E5-D1C8-5888-2243-22649A202C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A7E4A2-B8EF-5A55-7ABC-4FA9B2BEA455}"/>
              </a:ext>
            </a:extLst>
          </p:cNvPr>
          <p:cNvSpPr>
            <a:spLocks noGrp="1"/>
          </p:cNvSpPr>
          <p:nvPr>
            <p:ph type="sldNum" sz="quarter" idx="12"/>
          </p:nvPr>
        </p:nvSpPr>
        <p:spPr/>
        <p:txBody>
          <a:bodyPr/>
          <a:lstStyle/>
          <a:p>
            <a:fld id="{4CC21155-9495-41D6-9070-34FA0CC99A76}" type="slidenum">
              <a:rPr lang="en-US" smtClean="0"/>
              <a:t>‹#›</a:t>
            </a:fld>
            <a:endParaRPr lang="en-US"/>
          </a:p>
        </p:txBody>
      </p:sp>
    </p:spTree>
    <p:extLst>
      <p:ext uri="{BB962C8B-B14F-4D97-AF65-F5344CB8AC3E}">
        <p14:creationId xmlns:p14="http://schemas.microsoft.com/office/powerpoint/2010/main" val="1421296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A2B25-8F5A-BC15-07B2-CD0F078653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A737253-3489-C940-80B4-FE3FDF16A0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83B60B-7E8D-8C62-FA33-7D0F132683FE}"/>
              </a:ext>
            </a:extLst>
          </p:cNvPr>
          <p:cNvSpPr>
            <a:spLocks noGrp="1"/>
          </p:cNvSpPr>
          <p:nvPr>
            <p:ph type="dt" sz="half" idx="10"/>
          </p:nvPr>
        </p:nvSpPr>
        <p:spPr/>
        <p:txBody>
          <a:bodyPr/>
          <a:lstStyle/>
          <a:p>
            <a:fld id="{0CF2E993-2C4A-4698-8E15-B21B6DF93C38}" type="datetimeFigureOut">
              <a:rPr lang="en-US" smtClean="0"/>
              <a:t>5/11/2024</a:t>
            </a:fld>
            <a:endParaRPr lang="en-US"/>
          </a:p>
        </p:txBody>
      </p:sp>
      <p:sp>
        <p:nvSpPr>
          <p:cNvPr id="5" name="Footer Placeholder 4">
            <a:extLst>
              <a:ext uri="{FF2B5EF4-FFF2-40B4-BE49-F238E27FC236}">
                <a16:creationId xmlns:a16="http://schemas.microsoft.com/office/drawing/2014/main" id="{20AF87F9-8A20-6B2F-6472-D5B56E8688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F69A28-F9D9-9B1A-287E-8735B8A25FCE}"/>
              </a:ext>
            </a:extLst>
          </p:cNvPr>
          <p:cNvSpPr>
            <a:spLocks noGrp="1"/>
          </p:cNvSpPr>
          <p:nvPr>
            <p:ph type="sldNum" sz="quarter" idx="12"/>
          </p:nvPr>
        </p:nvSpPr>
        <p:spPr/>
        <p:txBody>
          <a:bodyPr/>
          <a:lstStyle/>
          <a:p>
            <a:fld id="{4CC21155-9495-41D6-9070-34FA0CC99A76}" type="slidenum">
              <a:rPr lang="en-US" smtClean="0"/>
              <a:t>‹#›</a:t>
            </a:fld>
            <a:endParaRPr lang="en-US"/>
          </a:p>
        </p:txBody>
      </p:sp>
    </p:spTree>
    <p:extLst>
      <p:ext uri="{BB962C8B-B14F-4D97-AF65-F5344CB8AC3E}">
        <p14:creationId xmlns:p14="http://schemas.microsoft.com/office/powerpoint/2010/main" val="3071806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B15B94-1B1C-4AEA-C2FD-58BBAEEF775D}"/>
              </a:ext>
            </a:extLst>
          </p:cNvPr>
          <p:cNvSpPr>
            <a:spLocks noGrp="1"/>
          </p:cNvSpPr>
          <p:nvPr>
            <p:ph type="title" orient="vert"/>
          </p:nvPr>
        </p:nvSpPr>
        <p:spPr>
          <a:xfrm>
            <a:off x="17449800" y="730250"/>
            <a:ext cx="5257800" cy="1162367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26A39D-70F4-BC34-96AE-1A990C6011DD}"/>
              </a:ext>
            </a:extLst>
          </p:cNvPr>
          <p:cNvSpPr>
            <a:spLocks noGrp="1"/>
          </p:cNvSpPr>
          <p:nvPr>
            <p:ph type="body" orient="vert" idx="1"/>
          </p:nvPr>
        </p:nvSpPr>
        <p:spPr>
          <a:xfrm>
            <a:off x="1676400" y="730250"/>
            <a:ext cx="15468600"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3ED9E8-5536-3E57-5BB2-F4109DF782AC}"/>
              </a:ext>
            </a:extLst>
          </p:cNvPr>
          <p:cNvSpPr>
            <a:spLocks noGrp="1"/>
          </p:cNvSpPr>
          <p:nvPr>
            <p:ph type="dt" sz="half" idx="10"/>
          </p:nvPr>
        </p:nvSpPr>
        <p:spPr/>
        <p:txBody>
          <a:bodyPr/>
          <a:lstStyle/>
          <a:p>
            <a:fld id="{0CF2E993-2C4A-4698-8E15-B21B6DF93C38}" type="datetimeFigureOut">
              <a:rPr lang="en-US" smtClean="0"/>
              <a:t>5/11/2024</a:t>
            </a:fld>
            <a:endParaRPr lang="en-US"/>
          </a:p>
        </p:txBody>
      </p:sp>
      <p:sp>
        <p:nvSpPr>
          <p:cNvPr id="5" name="Footer Placeholder 4">
            <a:extLst>
              <a:ext uri="{FF2B5EF4-FFF2-40B4-BE49-F238E27FC236}">
                <a16:creationId xmlns:a16="http://schemas.microsoft.com/office/drawing/2014/main" id="{CCA3E8C3-19B0-0634-DC67-B9C5384A63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605982-5592-B06F-A116-6ED61CCCC411}"/>
              </a:ext>
            </a:extLst>
          </p:cNvPr>
          <p:cNvSpPr>
            <a:spLocks noGrp="1"/>
          </p:cNvSpPr>
          <p:nvPr>
            <p:ph type="sldNum" sz="quarter" idx="12"/>
          </p:nvPr>
        </p:nvSpPr>
        <p:spPr/>
        <p:txBody>
          <a:bodyPr/>
          <a:lstStyle/>
          <a:p>
            <a:fld id="{4CC21155-9495-41D6-9070-34FA0CC99A76}" type="slidenum">
              <a:rPr lang="en-US" smtClean="0"/>
              <a:t>‹#›</a:t>
            </a:fld>
            <a:endParaRPr lang="en-US"/>
          </a:p>
        </p:txBody>
      </p:sp>
    </p:spTree>
    <p:extLst>
      <p:ext uri="{BB962C8B-B14F-4D97-AF65-F5344CB8AC3E}">
        <p14:creationId xmlns:p14="http://schemas.microsoft.com/office/powerpoint/2010/main" val="1585365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EC220-CF74-9B65-F204-79871B7E5D41}"/>
              </a:ext>
            </a:extLst>
          </p:cNvPr>
          <p:cNvSpPr>
            <a:spLocks noGrp="1"/>
          </p:cNvSpPr>
          <p:nvPr>
            <p:ph type="title"/>
          </p:nvPr>
        </p:nvSpPr>
        <p:spPr>
          <a:xfrm>
            <a:off x="1676400" y="2064759"/>
            <a:ext cx="21031200" cy="1407104"/>
          </a:xfrm>
        </p:spPr>
        <p:txBody>
          <a:bodyPr>
            <a:normAutofit/>
          </a:bodyPr>
          <a:lstStyle>
            <a:lvl1pPr>
              <a:defRPr sz="6600" b="1">
                <a:solidFill>
                  <a:srgbClr val="11126E"/>
                </a:solidFill>
                <a:latin typeface="Aeonik TRIAL"/>
              </a:defRPr>
            </a:lvl1pPr>
          </a:lstStyle>
          <a:p>
            <a:r>
              <a:rPr lang="en-US" dirty="0"/>
              <a:t>Click to edit Master title style</a:t>
            </a:r>
          </a:p>
        </p:txBody>
      </p:sp>
      <p:sp>
        <p:nvSpPr>
          <p:cNvPr id="3" name="Content Placeholder 2">
            <a:extLst>
              <a:ext uri="{FF2B5EF4-FFF2-40B4-BE49-F238E27FC236}">
                <a16:creationId xmlns:a16="http://schemas.microsoft.com/office/drawing/2014/main" id="{CB8B6626-4569-184A-640E-DC8CFC8520EF}"/>
              </a:ext>
            </a:extLst>
          </p:cNvPr>
          <p:cNvSpPr>
            <a:spLocks noGrp="1"/>
          </p:cNvSpPr>
          <p:nvPr>
            <p:ph idx="1"/>
          </p:nvPr>
        </p:nvSpPr>
        <p:spPr/>
        <p:txBody>
          <a:bodyPr/>
          <a:lstStyle>
            <a:lvl1pPr>
              <a:defRPr sz="4800">
                <a:latin typeface="Aeonik TRIAL" panose="020B0503030300000000"/>
              </a:defRPr>
            </a:lvl1pPr>
            <a:lvl2pPr>
              <a:defRPr lang="en-US" sz="4400" kern="1200" dirty="0">
                <a:solidFill>
                  <a:schemeClr val="tx1"/>
                </a:solidFill>
                <a:latin typeface="Aeonik TRIAL" panose="020B0503030300000000"/>
                <a:ea typeface="+mn-ea"/>
                <a:cs typeface="+mn-cs"/>
              </a:defRPr>
            </a:lvl2pPr>
            <a:lvl3pPr>
              <a:defRPr lang="en-US" sz="4000" kern="1200" dirty="0">
                <a:solidFill>
                  <a:schemeClr val="tx1"/>
                </a:solidFill>
                <a:latin typeface="Aeonik TRIAL" panose="020B0503030300000000"/>
                <a:ea typeface="+mn-ea"/>
                <a:cs typeface="+mn-cs"/>
              </a:defRPr>
            </a:lvl3pPr>
            <a:lvl4pPr>
              <a:defRPr lang="en-US" sz="3600" kern="1200" dirty="0">
                <a:solidFill>
                  <a:schemeClr val="tx1"/>
                </a:solidFill>
                <a:latin typeface="Aeonik TRIAL" panose="020B0503030300000000"/>
                <a:ea typeface="+mn-ea"/>
                <a:cs typeface="+mn-cs"/>
              </a:defRPr>
            </a:lvl4pPr>
            <a:lvl5pPr>
              <a:defRPr lang="en-US" sz="3600" kern="1200" dirty="0">
                <a:solidFill>
                  <a:schemeClr val="tx1"/>
                </a:solidFill>
                <a:latin typeface="Aeonik TRIAL" panose="020B050303030000000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A41EC37-F756-FB56-2445-A96D86A0F6DD}"/>
              </a:ext>
            </a:extLst>
          </p:cNvPr>
          <p:cNvSpPr>
            <a:spLocks noGrp="1"/>
          </p:cNvSpPr>
          <p:nvPr>
            <p:ph type="dt" sz="half" idx="10"/>
          </p:nvPr>
        </p:nvSpPr>
        <p:spPr/>
        <p:txBody>
          <a:bodyPr/>
          <a:lstStyle/>
          <a:p>
            <a:fld id="{0CF2E993-2C4A-4698-8E15-B21B6DF93C38}" type="datetimeFigureOut">
              <a:rPr lang="en-US" smtClean="0"/>
              <a:t>5/11/2024</a:t>
            </a:fld>
            <a:endParaRPr lang="en-US"/>
          </a:p>
        </p:txBody>
      </p:sp>
      <p:sp>
        <p:nvSpPr>
          <p:cNvPr id="5" name="Footer Placeholder 4">
            <a:extLst>
              <a:ext uri="{FF2B5EF4-FFF2-40B4-BE49-F238E27FC236}">
                <a16:creationId xmlns:a16="http://schemas.microsoft.com/office/drawing/2014/main" id="{6C467979-D066-F571-908D-06AFE7DC4D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B491CC-BF20-2743-8D0B-2A64EA2EDA42}"/>
              </a:ext>
            </a:extLst>
          </p:cNvPr>
          <p:cNvSpPr>
            <a:spLocks noGrp="1"/>
          </p:cNvSpPr>
          <p:nvPr>
            <p:ph type="sldNum" sz="quarter" idx="12"/>
          </p:nvPr>
        </p:nvSpPr>
        <p:spPr/>
        <p:txBody>
          <a:bodyPr/>
          <a:lstStyle/>
          <a:p>
            <a:fld id="{4CC21155-9495-41D6-9070-34FA0CC99A76}" type="slidenum">
              <a:rPr lang="en-US" smtClean="0"/>
              <a:t>‹#›</a:t>
            </a:fld>
            <a:endParaRPr lang="en-US"/>
          </a:p>
        </p:txBody>
      </p:sp>
    </p:spTree>
    <p:extLst>
      <p:ext uri="{BB962C8B-B14F-4D97-AF65-F5344CB8AC3E}">
        <p14:creationId xmlns:p14="http://schemas.microsoft.com/office/powerpoint/2010/main" val="1378710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D1540-6586-8720-94C3-22309BFC80BF}"/>
              </a:ext>
            </a:extLst>
          </p:cNvPr>
          <p:cNvSpPr>
            <a:spLocks noGrp="1"/>
          </p:cNvSpPr>
          <p:nvPr>
            <p:ph type="title"/>
          </p:nvPr>
        </p:nvSpPr>
        <p:spPr>
          <a:xfrm>
            <a:off x="1663700" y="3419477"/>
            <a:ext cx="21031200" cy="5705474"/>
          </a:xfrm>
        </p:spPr>
        <p:txBody>
          <a:bodyPr anchor="b">
            <a:normAutofit/>
          </a:bodyPr>
          <a:lstStyle>
            <a:lvl1pPr algn="ctr">
              <a:defRPr sz="8800" b="1">
                <a:solidFill>
                  <a:srgbClr val="000061"/>
                </a:solidFill>
                <a:latin typeface="Aeonik TRIAL"/>
              </a:defRPr>
            </a:lvl1pPr>
          </a:lstStyle>
          <a:p>
            <a:r>
              <a:rPr lang="en-US" dirty="0"/>
              <a:t>Click to edit Master title style</a:t>
            </a:r>
          </a:p>
        </p:txBody>
      </p:sp>
      <p:sp>
        <p:nvSpPr>
          <p:cNvPr id="3" name="Text Placeholder 2">
            <a:extLst>
              <a:ext uri="{FF2B5EF4-FFF2-40B4-BE49-F238E27FC236}">
                <a16:creationId xmlns:a16="http://schemas.microsoft.com/office/drawing/2014/main" id="{50F61368-B384-56BD-4A2B-BB5843BF128C}"/>
              </a:ext>
            </a:extLst>
          </p:cNvPr>
          <p:cNvSpPr>
            <a:spLocks noGrp="1"/>
          </p:cNvSpPr>
          <p:nvPr>
            <p:ph type="body" idx="1"/>
          </p:nvPr>
        </p:nvSpPr>
        <p:spPr>
          <a:xfrm>
            <a:off x="1663700" y="9178927"/>
            <a:ext cx="21031200" cy="3000374"/>
          </a:xfrm>
        </p:spPr>
        <p:txBody>
          <a:bodyPr>
            <a:normAutofit/>
          </a:bodyPr>
          <a:lstStyle>
            <a:lvl1pPr marL="0" indent="0" algn="ctr">
              <a:buNone/>
              <a:defRPr sz="6000" b="0">
                <a:solidFill>
                  <a:srgbClr val="C91D23"/>
                </a:solidFill>
                <a:latin typeface="Aeonik TRIA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34B54A73-D325-D1A9-C120-92F3B59A9D73}"/>
              </a:ext>
            </a:extLst>
          </p:cNvPr>
          <p:cNvSpPr>
            <a:spLocks noGrp="1"/>
          </p:cNvSpPr>
          <p:nvPr>
            <p:ph type="dt" sz="half" idx="10"/>
          </p:nvPr>
        </p:nvSpPr>
        <p:spPr/>
        <p:txBody>
          <a:bodyPr/>
          <a:lstStyle/>
          <a:p>
            <a:fld id="{0CF2E993-2C4A-4698-8E15-B21B6DF93C38}" type="datetimeFigureOut">
              <a:rPr lang="en-US" smtClean="0"/>
              <a:t>5/11/2024</a:t>
            </a:fld>
            <a:endParaRPr lang="en-US"/>
          </a:p>
        </p:txBody>
      </p:sp>
      <p:sp>
        <p:nvSpPr>
          <p:cNvPr id="5" name="Footer Placeholder 4">
            <a:extLst>
              <a:ext uri="{FF2B5EF4-FFF2-40B4-BE49-F238E27FC236}">
                <a16:creationId xmlns:a16="http://schemas.microsoft.com/office/drawing/2014/main" id="{89F76192-82B0-1461-7883-B314A72D21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606F63-A5B4-219E-8D9B-FE4F8998325B}"/>
              </a:ext>
            </a:extLst>
          </p:cNvPr>
          <p:cNvSpPr>
            <a:spLocks noGrp="1"/>
          </p:cNvSpPr>
          <p:nvPr>
            <p:ph type="sldNum" sz="quarter" idx="12"/>
          </p:nvPr>
        </p:nvSpPr>
        <p:spPr/>
        <p:txBody>
          <a:bodyPr/>
          <a:lstStyle/>
          <a:p>
            <a:fld id="{4CC21155-9495-41D6-9070-34FA0CC99A76}" type="slidenum">
              <a:rPr lang="en-US" smtClean="0"/>
              <a:t>‹#›</a:t>
            </a:fld>
            <a:endParaRPr lang="en-US"/>
          </a:p>
        </p:txBody>
      </p:sp>
    </p:spTree>
    <p:extLst>
      <p:ext uri="{BB962C8B-B14F-4D97-AF65-F5344CB8AC3E}">
        <p14:creationId xmlns:p14="http://schemas.microsoft.com/office/powerpoint/2010/main" val="2310194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703E5-317D-93B4-DD3D-825B6987E6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10EA6F-7AE0-7D21-E4AE-61515BF7E2CB}"/>
              </a:ext>
            </a:extLst>
          </p:cNvPr>
          <p:cNvSpPr>
            <a:spLocks noGrp="1"/>
          </p:cNvSpPr>
          <p:nvPr>
            <p:ph sz="half" idx="1"/>
          </p:nvPr>
        </p:nvSpPr>
        <p:spPr>
          <a:xfrm>
            <a:off x="1676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2254AD-57E3-3BEA-5299-416170F3AE73}"/>
              </a:ext>
            </a:extLst>
          </p:cNvPr>
          <p:cNvSpPr>
            <a:spLocks noGrp="1"/>
          </p:cNvSpPr>
          <p:nvPr>
            <p:ph sz="half" idx="2"/>
          </p:nvPr>
        </p:nvSpPr>
        <p:spPr>
          <a:xfrm>
            <a:off x="12344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BC0E1B-A55F-F2CF-EDF9-53303E3A3839}"/>
              </a:ext>
            </a:extLst>
          </p:cNvPr>
          <p:cNvSpPr>
            <a:spLocks noGrp="1"/>
          </p:cNvSpPr>
          <p:nvPr>
            <p:ph type="dt" sz="half" idx="10"/>
          </p:nvPr>
        </p:nvSpPr>
        <p:spPr/>
        <p:txBody>
          <a:bodyPr/>
          <a:lstStyle/>
          <a:p>
            <a:fld id="{0CF2E993-2C4A-4698-8E15-B21B6DF93C38}" type="datetimeFigureOut">
              <a:rPr lang="en-US" smtClean="0"/>
              <a:t>5/11/2024</a:t>
            </a:fld>
            <a:endParaRPr lang="en-US"/>
          </a:p>
        </p:txBody>
      </p:sp>
      <p:sp>
        <p:nvSpPr>
          <p:cNvPr id="6" name="Footer Placeholder 5">
            <a:extLst>
              <a:ext uri="{FF2B5EF4-FFF2-40B4-BE49-F238E27FC236}">
                <a16:creationId xmlns:a16="http://schemas.microsoft.com/office/drawing/2014/main" id="{D2666D75-62CD-9EF9-5CA8-CDB0E1D101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3603E7-3BF4-618E-3F72-316487E3C5D8}"/>
              </a:ext>
            </a:extLst>
          </p:cNvPr>
          <p:cNvSpPr>
            <a:spLocks noGrp="1"/>
          </p:cNvSpPr>
          <p:nvPr>
            <p:ph type="sldNum" sz="quarter" idx="12"/>
          </p:nvPr>
        </p:nvSpPr>
        <p:spPr/>
        <p:txBody>
          <a:bodyPr/>
          <a:lstStyle/>
          <a:p>
            <a:fld id="{4CC21155-9495-41D6-9070-34FA0CC99A76}" type="slidenum">
              <a:rPr lang="en-US" smtClean="0"/>
              <a:t>‹#›</a:t>
            </a:fld>
            <a:endParaRPr lang="en-US"/>
          </a:p>
        </p:txBody>
      </p:sp>
    </p:spTree>
    <p:extLst>
      <p:ext uri="{BB962C8B-B14F-4D97-AF65-F5344CB8AC3E}">
        <p14:creationId xmlns:p14="http://schemas.microsoft.com/office/powerpoint/2010/main" val="2612522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79134-E380-F901-B275-5E8FEC70789B}"/>
              </a:ext>
            </a:extLst>
          </p:cNvPr>
          <p:cNvSpPr>
            <a:spLocks noGrp="1"/>
          </p:cNvSpPr>
          <p:nvPr>
            <p:ph type="title"/>
          </p:nvPr>
        </p:nvSpPr>
        <p:spPr>
          <a:xfrm>
            <a:off x="1679576" y="730251"/>
            <a:ext cx="21031200" cy="2651126"/>
          </a:xfrm>
        </p:spPr>
        <p:txBody>
          <a:bodyPr/>
          <a:lstStyle/>
          <a:p>
            <a:r>
              <a:rPr lang="en-US"/>
              <a:t>Click to edit Master title style</a:t>
            </a:r>
          </a:p>
        </p:txBody>
      </p:sp>
      <p:sp>
        <p:nvSpPr>
          <p:cNvPr id="3" name="Text Placeholder 2">
            <a:extLst>
              <a:ext uri="{FF2B5EF4-FFF2-40B4-BE49-F238E27FC236}">
                <a16:creationId xmlns:a16="http://schemas.microsoft.com/office/drawing/2014/main" id="{32229634-DDB4-9E75-2CD6-A683E4D003F7}"/>
              </a:ext>
            </a:extLst>
          </p:cNvPr>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a:extLst>
              <a:ext uri="{FF2B5EF4-FFF2-40B4-BE49-F238E27FC236}">
                <a16:creationId xmlns:a16="http://schemas.microsoft.com/office/drawing/2014/main" id="{43D9D3ED-A3CE-F40D-8672-BF3CB975C492}"/>
              </a:ext>
            </a:extLst>
          </p:cNvPr>
          <p:cNvSpPr>
            <a:spLocks noGrp="1"/>
          </p:cNvSpPr>
          <p:nvPr>
            <p:ph sz="half" idx="2"/>
          </p:nvPr>
        </p:nvSpPr>
        <p:spPr>
          <a:xfrm>
            <a:off x="1679577" y="5010150"/>
            <a:ext cx="10315574"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12E606-C5CF-6583-A43C-BEC7321A207F}"/>
              </a:ext>
            </a:extLst>
          </p:cNvPr>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a:extLst>
              <a:ext uri="{FF2B5EF4-FFF2-40B4-BE49-F238E27FC236}">
                <a16:creationId xmlns:a16="http://schemas.microsoft.com/office/drawing/2014/main" id="{B379D660-D77B-EAF4-E0CD-DB8B9A08DCD3}"/>
              </a:ext>
            </a:extLst>
          </p:cNvPr>
          <p:cNvSpPr>
            <a:spLocks noGrp="1"/>
          </p:cNvSpPr>
          <p:nvPr>
            <p:ph sz="quarter" idx="4"/>
          </p:nvPr>
        </p:nvSpPr>
        <p:spPr>
          <a:xfrm>
            <a:off x="12344400" y="5010150"/>
            <a:ext cx="1036637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B4A145A-5C60-EF84-463E-357407F48BF0}"/>
              </a:ext>
            </a:extLst>
          </p:cNvPr>
          <p:cNvSpPr>
            <a:spLocks noGrp="1"/>
          </p:cNvSpPr>
          <p:nvPr>
            <p:ph type="dt" sz="half" idx="10"/>
          </p:nvPr>
        </p:nvSpPr>
        <p:spPr/>
        <p:txBody>
          <a:bodyPr/>
          <a:lstStyle/>
          <a:p>
            <a:fld id="{0CF2E993-2C4A-4698-8E15-B21B6DF93C38}" type="datetimeFigureOut">
              <a:rPr lang="en-US" smtClean="0"/>
              <a:t>5/11/2024</a:t>
            </a:fld>
            <a:endParaRPr lang="en-US"/>
          </a:p>
        </p:txBody>
      </p:sp>
      <p:sp>
        <p:nvSpPr>
          <p:cNvPr id="8" name="Footer Placeholder 7">
            <a:extLst>
              <a:ext uri="{FF2B5EF4-FFF2-40B4-BE49-F238E27FC236}">
                <a16:creationId xmlns:a16="http://schemas.microsoft.com/office/drawing/2014/main" id="{7F18F117-3F75-2DEE-450B-EAE9EAE0FD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69E82C4-E8C1-EBC1-183E-25047F3A3BBD}"/>
              </a:ext>
            </a:extLst>
          </p:cNvPr>
          <p:cNvSpPr>
            <a:spLocks noGrp="1"/>
          </p:cNvSpPr>
          <p:nvPr>
            <p:ph type="sldNum" sz="quarter" idx="12"/>
          </p:nvPr>
        </p:nvSpPr>
        <p:spPr/>
        <p:txBody>
          <a:bodyPr/>
          <a:lstStyle/>
          <a:p>
            <a:fld id="{4CC21155-9495-41D6-9070-34FA0CC99A76}" type="slidenum">
              <a:rPr lang="en-US" smtClean="0"/>
              <a:t>‹#›</a:t>
            </a:fld>
            <a:endParaRPr lang="en-US"/>
          </a:p>
        </p:txBody>
      </p:sp>
    </p:spTree>
    <p:extLst>
      <p:ext uri="{BB962C8B-B14F-4D97-AF65-F5344CB8AC3E}">
        <p14:creationId xmlns:p14="http://schemas.microsoft.com/office/powerpoint/2010/main" val="3873778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7F14A-BD1D-2B9C-AB5F-5594ED0D33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514D2D-1DAD-28DC-4154-F5FEADCA8E18}"/>
              </a:ext>
            </a:extLst>
          </p:cNvPr>
          <p:cNvSpPr>
            <a:spLocks noGrp="1"/>
          </p:cNvSpPr>
          <p:nvPr>
            <p:ph type="dt" sz="half" idx="10"/>
          </p:nvPr>
        </p:nvSpPr>
        <p:spPr/>
        <p:txBody>
          <a:bodyPr/>
          <a:lstStyle/>
          <a:p>
            <a:fld id="{0CF2E993-2C4A-4698-8E15-B21B6DF93C38}" type="datetimeFigureOut">
              <a:rPr lang="en-US" smtClean="0"/>
              <a:t>5/11/2024</a:t>
            </a:fld>
            <a:endParaRPr lang="en-US"/>
          </a:p>
        </p:txBody>
      </p:sp>
      <p:sp>
        <p:nvSpPr>
          <p:cNvPr id="4" name="Footer Placeholder 3">
            <a:extLst>
              <a:ext uri="{FF2B5EF4-FFF2-40B4-BE49-F238E27FC236}">
                <a16:creationId xmlns:a16="http://schemas.microsoft.com/office/drawing/2014/main" id="{E25DD453-7425-CBD5-58BF-6DFE86DD92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2AEFADE-8128-9B19-C7B8-7D6D2A357C43}"/>
              </a:ext>
            </a:extLst>
          </p:cNvPr>
          <p:cNvSpPr>
            <a:spLocks noGrp="1"/>
          </p:cNvSpPr>
          <p:nvPr>
            <p:ph type="sldNum" sz="quarter" idx="12"/>
          </p:nvPr>
        </p:nvSpPr>
        <p:spPr/>
        <p:txBody>
          <a:bodyPr/>
          <a:lstStyle/>
          <a:p>
            <a:fld id="{4CC21155-9495-41D6-9070-34FA0CC99A76}" type="slidenum">
              <a:rPr lang="en-US" smtClean="0"/>
              <a:t>‹#›</a:t>
            </a:fld>
            <a:endParaRPr lang="en-US"/>
          </a:p>
        </p:txBody>
      </p:sp>
    </p:spTree>
    <p:extLst>
      <p:ext uri="{BB962C8B-B14F-4D97-AF65-F5344CB8AC3E}">
        <p14:creationId xmlns:p14="http://schemas.microsoft.com/office/powerpoint/2010/main" val="2067333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88F960-D29C-EA01-5DD6-C2878AC219FD}"/>
              </a:ext>
            </a:extLst>
          </p:cNvPr>
          <p:cNvSpPr>
            <a:spLocks noGrp="1"/>
          </p:cNvSpPr>
          <p:nvPr>
            <p:ph type="dt" sz="half" idx="10"/>
          </p:nvPr>
        </p:nvSpPr>
        <p:spPr/>
        <p:txBody>
          <a:bodyPr/>
          <a:lstStyle/>
          <a:p>
            <a:fld id="{0CF2E993-2C4A-4698-8E15-B21B6DF93C38}" type="datetimeFigureOut">
              <a:rPr lang="en-US" smtClean="0"/>
              <a:t>5/11/2024</a:t>
            </a:fld>
            <a:endParaRPr lang="en-US"/>
          </a:p>
        </p:txBody>
      </p:sp>
      <p:sp>
        <p:nvSpPr>
          <p:cNvPr id="3" name="Footer Placeholder 2">
            <a:extLst>
              <a:ext uri="{FF2B5EF4-FFF2-40B4-BE49-F238E27FC236}">
                <a16:creationId xmlns:a16="http://schemas.microsoft.com/office/drawing/2014/main" id="{D8CC79DA-ABDD-F281-1D16-E5C975232E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202EFD1-9D8B-C130-0A8F-10FFE0EEC2C0}"/>
              </a:ext>
            </a:extLst>
          </p:cNvPr>
          <p:cNvSpPr>
            <a:spLocks noGrp="1"/>
          </p:cNvSpPr>
          <p:nvPr>
            <p:ph type="sldNum" sz="quarter" idx="12"/>
          </p:nvPr>
        </p:nvSpPr>
        <p:spPr/>
        <p:txBody>
          <a:bodyPr/>
          <a:lstStyle/>
          <a:p>
            <a:fld id="{4CC21155-9495-41D6-9070-34FA0CC99A76}" type="slidenum">
              <a:rPr lang="en-US" smtClean="0"/>
              <a:t>‹#›</a:t>
            </a:fld>
            <a:endParaRPr lang="en-US"/>
          </a:p>
        </p:txBody>
      </p:sp>
    </p:spTree>
    <p:extLst>
      <p:ext uri="{BB962C8B-B14F-4D97-AF65-F5344CB8AC3E}">
        <p14:creationId xmlns:p14="http://schemas.microsoft.com/office/powerpoint/2010/main" val="3901822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323C5-5AAD-6617-0A2C-0DD417554E80}"/>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Content Placeholder 2">
            <a:extLst>
              <a:ext uri="{FF2B5EF4-FFF2-40B4-BE49-F238E27FC236}">
                <a16:creationId xmlns:a16="http://schemas.microsoft.com/office/drawing/2014/main" id="{32A7375E-B9DB-CED0-B2BA-10FBA2D7A5EA}"/>
              </a:ext>
            </a:extLst>
          </p:cNvPr>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A8F3E6-5BE4-1502-90B3-6C59543C2EB2}"/>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617D7B1D-2030-1D89-9AFC-0DC62E0B88E2}"/>
              </a:ext>
            </a:extLst>
          </p:cNvPr>
          <p:cNvSpPr>
            <a:spLocks noGrp="1"/>
          </p:cNvSpPr>
          <p:nvPr>
            <p:ph type="dt" sz="half" idx="10"/>
          </p:nvPr>
        </p:nvSpPr>
        <p:spPr/>
        <p:txBody>
          <a:bodyPr/>
          <a:lstStyle/>
          <a:p>
            <a:fld id="{0CF2E993-2C4A-4698-8E15-B21B6DF93C38}" type="datetimeFigureOut">
              <a:rPr lang="en-US" smtClean="0"/>
              <a:t>5/11/2024</a:t>
            </a:fld>
            <a:endParaRPr lang="en-US"/>
          </a:p>
        </p:txBody>
      </p:sp>
      <p:sp>
        <p:nvSpPr>
          <p:cNvPr id="6" name="Footer Placeholder 5">
            <a:extLst>
              <a:ext uri="{FF2B5EF4-FFF2-40B4-BE49-F238E27FC236}">
                <a16:creationId xmlns:a16="http://schemas.microsoft.com/office/drawing/2014/main" id="{408CB0AF-7DCB-DCE5-8D80-1A3F539268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23D87B-EC84-090C-78BA-2F92E612D96A}"/>
              </a:ext>
            </a:extLst>
          </p:cNvPr>
          <p:cNvSpPr>
            <a:spLocks noGrp="1"/>
          </p:cNvSpPr>
          <p:nvPr>
            <p:ph type="sldNum" sz="quarter" idx="12"/>
          </p:nvPr>
        </p:nvSpPr>
        <p:spPr/>
        <p:txBody>
          <a:bodyPr/>
          <a:lstStyle/>
          <a:p>
            <a:fld id="{4CC21155-9495-41D6-9070-34FA0CC99A76}" type="slidenum">
              <a:rPr lang="en-US" smtClean="0"/>
              <a:t>‹#›</a:t>
            </a:fld>
            <a:endParaRPr lang="en-US"/>
          </a:p>
        </p:txBody>
      </p:sp>
    </p:spTree>
    <p:extLst>
      <p:ext uri="{BB962C8B-B14F-4D97-AF65-F5344CB8AC3E}">
        <p14:creationId xmlns:p14="http://schemas.microsoft.com/office/powerpoint/2010/main" val="173438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BB6CE-915A-49F1-14CC-0CA23E8C8864}"/>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Picture Placeholder 2">
            <a:extLst>
              <a:ext uri="{FF2B5EF4-FFF2-40B4-BE49-F238E27FC236}">
                <a16:creationId xmlns:a16="http://schemas.microsoft.com/office/drawing/2014/main" id="{5DDA5276-20A1-5B4B-A7A0-3DF239FCD254}"/>
              </a:ext>
            </a:extLst>
          </p:cNvPr>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a:extLst>
              <a:ext uri="{FF2B5EF4-FFF2-40B4-BE49-F238E27FC236}">
                <a16:creationId xmlns:a16="http://schemas.microsoft.com/office/drawing/2014/main" id="{199331C2-38C2-703D-CE13-4B3A57BE9D59}"/>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4875E719-9A23-1FAD-A9E9-FCC707BA4897}"/>
              </a:ext>
            </a:extLst>
          </p:cNvPr>
          <p:cNvSpPr>
            <a:spLocks noGrp="1"/>
          </p:cNvSpPr>
          <p:nvPr>
            <p:ph type="dt" sz="half" idx="10"/>
          </p:nvPr>
        </p:nvSpPr>
        <p:spPr/>
        <p:txBody>
          <a:bodyPr/>
          <a:lstStyle/>
          <a:p>
            <a:fld id="{0CF2E993-2C4A-4698-8E15-B21B6DF93C38}" type="datetimeFigureOut">
              <a:rPr lang="en-US" smtClean="0"/>
              <a:t>5/11/2024</a:t>
            </a:fld>
            <a:endParaRPr lang="en-US"/>
          </a:p>
        </p:txBody>
      </p:sp>
      <p:sp>
        <p:nvSpPr>
          <p:cNvPr id="6" name="Footer Placeholder 5">
            <a:extLst>
              <a:ext uri="{FF2B5EF4-FFF2-40B4-BE49-F238E27FC236}">
                <a16:creationId xmlns:a16="http://schemas.microsoft.com/office/drawing/2014/main" id="{358537DD-B4EF-F521-57DF-ACE20E0F3F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BEB619-86EE-AE44-DBAC-F6DD99049CBD}"/>
              </a:ext>
            </a:extLst>
          </p:cNvPr>
          <p:cNvSpPr>
            <a:spLocks noGrp="1"/>
          </p:cNvSpPr>
          <p:nvPr>
            <p:ph type="sldNum" sz="quarter" idx="12"/>
          </p:nvPr>
        </p:nvSpPr>
        <p:spPr/>
        <p:txBody>
          <a:bodyPr/>
          <a:lstStyle/>
          <a:p>
            <a:fld id="{4CC21155-9495-41D6-9070-34FA0CC99A76}" type="slidenum">
              <a:rPr lang="en-US" smtClean="0"/>
              <a:t>‹#›</a:t>
            </a:fld>
            <a:endParaRPr lang="en-US"/>
          </a:p>
        </p:txBody>
      </p:sp>
    </p:spTree>
    <p:extLst>
      <p:ext uri="{BB962C8B-B14F-4D97-AF65-F5344CB8AC3E}">
        <p14:creationId xmlns:p14="http://schemas.microsoft.com/office/powerpoint/2010/main" val="2031867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E70A66F-AF0F-15FF-D99E-2BD98A531434}"/>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
        <p:nvSpPr>
          <p:cNvPr id="2" name="Title Placeholder 1">
            <a:extLst>
              <a:ext uri="{FF2B5EF4-FFF2-40B4-BE49-F238E27FC236}">
                <a16:creationId xmlns:a16="http://schemas.microsoft.com/office/drawing/2014/main" id="{970A68FC-3F89-8B9A-EAD7-DF5894C60654}"/>
              </a:ext>
            </a:extLst>
          </p:cNvPr>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1E9592-2056-BD79-A163-A5B0BCA9ECAC}"/>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46A6A4-332B-B09B-3D7A-FE110E4D71D7}"/>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0CF2E993-2C4A-4698-8E15-B21B6DF93C38}" type="datetimeFigureOut">
              <a:rPr lang="en-US" smtClean="0"/>
              <a:t>5/11/2024</a:t>
            </a:fld>
            <a:endParaRPr lang="en-US"/>
          </a:p>
        </p:txBody>
      </p:sp>
      <p:sp>
        <p:nvSpPr>
          <p:cNvPr id="5" name="Footer Placeholder 4">
            <a:extLst>
              <a:ext uri="{FF2B5EF4-FFF2-40B4-BE49-F238E27FC236}">
                <a16:creationId xmlns:a16="http://schemas.microsoft.com/office/drawing/2014/main" id="{29D423BC-B0BA-87FF-1CD6-7CF9FE17DAA1}"/>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04D6141-221C-3900-8BAC-8A785918D0CA}"/>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4CC21155-9495-41D6-9070-34FA0CC99A76}" type="slidenum">
              <a:rPr lang="en-US" smtClean="0"/>
              <a:t>‹#›</a:t>
            </a:fld>
            <a:endParaRPr lang="en-US"/>
          </a:p>
        </p:txBody>
      </p:sp>
    </p:spTree>
    <p:extLst>
      <p:ext uri="{BB962C8B-B14F-4D97-AF65-F5344CB8AC3E}">
        <p14:creationId xmlns:p14="http://schemas.microsoft.com/office/powerpoint/2010/main" val="22990943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doi.org/10.1007/978-0-387-85820-3_1." TargetMode="External"/><Relationship Id="rId2" Type="http://schemas.openxmlformats.org/officeDocument/2006/relationships/hyperlink" Target="https://doi.org/10.1007/978-3-319-66715-7_49"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47800" y="4258828"/>
            <a:ext cx="9909077" cy="3328075"/>
          </a:xfrm>
        </p:spPr>
        <p:txBody>
          <a:bodyPr vert="horz" lIns="91440" tIns="45720" rIns="91440" bIns="45720" rtlCol="0" anchor="b">
            <a:noAutofit/>
          </a:bodyPr>
          <a:lstStyle/>
          <a:p>
            <a:r>
              <a:rPr lang="en-US" sz="4000" dirty="0"/>
              <a:t> </a:t>
            </a:r>
            <a:r>
              <a:rPr lang="en-US" sz="4000" dirty="0">
                <a:solidFill>
                  <a:srgbClr val="C00000"/>
                </a:solidFill>
              </a:rPr>
              <a:t> </a:t>
            </a:r>
            <a:r>
              <a:rPr lang="en-US" sz="4000" dirty="0">
                <a:solidFill>
                  <a:srgbClr val="C00000"/>
                </a:solidFill>
                <a:latin typeface="Calibri"/>
                <a:cs typeface="Calibri"/>
              </a:rPr>
              <a:t> </a:t>
            </a:r>
            <a:r>
              <a:rPr lang="en-US" sz="4000" dirty="0">
                <a:solidFill>
                  <a:srgbClr val="C00000"/>
                </a:solidFill>
                <a:latin typeface="Roboto"/>
                <a:ea typeface="Roboto"/>
                <a:cs typeface="Roboto"/>
              </a:rPr>
              <a:t>Intelligent Recommender System </a:t>
            </a:r>
            <a:r>
              <a:rPr lang="en-US" sz="4000" dirty="0">
                <a:solidFill>
                  <a:srgbClr val="C00000"/>
                </a:solidFill>
                <a:latin typeface="Calibri"/>
                <a:ea typeface="Roboto"/>
                <a:cs typeface="Roboto"/>
              </a:rPr>
              <a:t>:</a:t>
            </a:r>
            <a:br>
              <a:rPr lang="en-US" sz="4000" dirty="0">
                <a:solidFill>
                  <a:srgbClr val="C00000"/>
                </a:solidFill>
                <a:latin typeface="Calibri"/>
                <a:ea typeface="Roboto"/>
                <a:cs typeface="Roboto"/>
              </a:rPr>
            </a:br>
            <a:br>
              <a:rPr lang="en-US" sz="4000" dirty="0">
                <a:latin typeface="Calibri"/>
                <a:ea typeface="Roboto"/>
                <a:cs typeface="Roboto"/>
              </a:rPr>
            </a:br>
            <a:r>
              <a:rPr lang="en-US" sz="4000" dirty="0">
                <a:solidFill>
                  <a:srgbClr val="C00000"/>
                </a:solidFill>
                <a:ea typeface="Roboto"/>
                <a:cs typeface="Roboto"/>
              </a:rPr>
              <a:t> </a:t>
            </a:r>
            <a:r>
              <a:rPr lang="en-US" sz="4000" dirty="0">
                <a:solidFill>
                  <a:srgbClr val="C00000"/>
                </a:solidFill>
                <a:latin typeface="Roboto"/>
                <a:ea typeface="Roboto"/>
                <a:cs typeface="Roboto"/>
              </a:rPr>
              <a:t>Project Anime Recommendation system</a:t>
            </a:r>
            <a:endParaRPr lang="en-US" sz="4000" dirty="0">
              <a:solidFill>
                <a:srgbClr val="C00000"/>
              </a:solidFill>
            </a:endParaRPr>
          </a:p>
          <a:p>
            <a:endParaRPr lang="en-US" sz="4000" dirty="0"/>
          </a:p>
        </p:txBody>
      </p:sp>
      <p:sp>
        <p:nvSpPr>
          <p:cNvPr id="3" name="Subtitle 2"/>
          <p:cNvSpPr>
            <a:spLocks noGrp="1"/>
          </p:cNvSpPr>
          <p:nvPr>
            <p:ph type="subTitle" idx="1"/>
          </p:nvPr>
        </p:nvSpPr>
        <p:spPr/>
        <p:txBody>
          <a:bodyPr vert="horz" lIns="91440" tIns="45720" rIns="91440" bIns="45720" rtlCol="0" anchor="t">
            <a:normAutofit/>
          </a:bodyPr>
          <a:lstStyle/>
          <a:p>
            <a:endParaRPr lang="en-US" dirty="0">
              <a:solidFill>
                <a:schemeClr val="tx1"/>
              </a:solidFill>
              <a:latin typeface="Calibri"/>
              <a:cs typeface="Calibri"/>
            </a:endParaRPr>
          </a:p>
          <a:p>
            <a:r>
              <a:rPr lang="en-US" sz="4000" dirty="0">
                <a:solidFill>
                  <a:schemeClr val="tx1"/>
                </a:solidFill>
                <a:latin typeface="Calibri"/>
                <a:cs typeface="Calibri"/>
              </a:rPr>
              <a:t>Mohamed Attia – 20100211</a:t>
            </a:r>
          </a:p>
          <a:p>
            <a:endParaRPr lang="en-US" sz="4000" dirty="0">
              <a:solidFill>
                <a:schemeClr val="tx1"/>
              </a:solidFill>
              <a:latin typeface="Calibri"/>
              <a:cs typeface="Calibri"/>
            </a:endParaRPr>
          </a:p>
        </p:txBody>
      </p:sp>
    </p:spTree>
    <p:extLst>
      <p:ext uri="{BB962C8B-B14F-4D97-AF65-F5344CB8AC3E}">
        <p14:creationId xmlns:p14="http://schemas.microsoft.com/office/powerpoint/2010/main" val="1960219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000" dirty="0">
                <a:solidFill>
                  <a:srgbClr val="002060"/>
                </a:solidFill>
                <a:latin typeface="Calibri"/>
                <a:cs typeface="Calibri"/>
              </a:rPr>
              <a:t>Data preparation</a:t>
            </a:r>
            <a:endParaRPr lang="en-US" sz="6000" dirty="0">
              <a:solidFill>
                <a:srgbClr val="002060"/>
              </a:solidFill>
            </a:endParaRPr>
          </a:p>
        </p:txBody>
      </p:sp>
      <p:sp>
        <p:nvSpPr>
          <p:cNvPr id="6" name="Content Placeholder 5">
            <a:extLst>
              <a:ext uri="{FF2B5EF4-FFF2-40B4-BE49-F238E27FC236}">
                <a16:creationId xmlns:a16="http://schemas.microsoft.com/office/drawing/2014/main" id="{D5264CEE-D3CD-8C15-86E8-284EC82E548D}"/>
              </a:ext>
            </a:extLst>
          </p:cNvPr>
          <p:cNvSpPr>
            <a:spLocks noGrp="1"/>
          </p:cNvSpPr>
          <p:nvPr>
            <p:ph idx="1"/>
          </p:nvPr>
        </p:nvSpPr>
        <p:spPr>
          <a:xfrm>
            <a:off x="1676400" y="3651250"/>
            <a:ext cx="21031200" cy="4998510"/>
          </a:xfrm>
        </p:spPr>
        <p:txBody>
          <a:bodyPr vert="horz" lIns="91440" tIns="45720" rIns="91440" bIns="45720" rtlCol="0" anchor="t">
            <a:normAutofit/>
          </a:bodyPr>
          <a:lstStyle/>
          <a:p>
            <a:r>
              <a:rPr lang="en-US" sz="4000" b="1" dirty="0">
                <a:latin typeface="Calibri"/>
                <a:cs typeface="Calibri"/>
              </a:rPr>
              <a:t>The comedy category has 39 species with the highest movement and adventure. To ensure the model's predictions are trustworthy, it is essential to apply the "garbage in, garbage out" principle. The quality of the training data is crucial for the final model. Additionally, the data set must be cleaned to improve organization and prepare it for further processing.</a:t>
            </a:r>
          </a:p>
          <a:p>
            <a:r>
              <a:rPr lang="en-US" sz="4000" b="1" dirty="0">
                <a:latin typeface="Calibri"/>
                <a:cs typeface="Calibri"/>
              </a:rPr>
              <a:t>There is no missing value on the data set. Delete user categories that have a value -1 verification of repeated data on "</a:t>
            </a:r>
            <a:r>
              <a:rPr lang="en-US" sz="4000" b="1" err="1">
                <a:latin typeface="Calibri"/>
                <a:cs typeface="Calibri"/>
              </a:rPr>
              <a:t>DF_Anime</a:t>
            </a:r>
            <a:r>
              <a:rPr lang="en-US" sz="4000" b="1" dirty="0">
                <a:latin typeface="Calibri"/>
                <a:cs typeface="Calibri"/>
              </a:rPr>
              <a:t>. There is no duplicate data on" </a:t>
            </a:r>
            <a:r>
              <a:rPr lang="en-US" sz="4000" b="1" err="1">
                <a:latin typeface="Calibri"/>
                <a:cs typeface="Calibri"/>
              </a:rPr>
              <a:t>DF_Anime</a:t>
            </a:r>
            <a:r>
              <a:rPr lang="en-US" sz="4000" b="1" dirty="0">
                <a:latin typeface="Calibri"/>
                <a:cs typeface="Calibri"/>
              </a:rPr>
              <a:t> "on the data collection. Clean the text of the animation address</a:t>
            </a:r>
          </a:p>
        </p:txBody>
      </p:sp>
    </p:spTree>
    <p:extLst>
      <p:ext uri="{BB962C8B-B14F-4D97-AF65-F5344CB8AC3E}">
        <p14:creationId xmlns:p14="http://schemas.microsoft.com/office/powerpoint/2010/main" val="2261972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275750" y="1482782"/>
            <a:ext cx="9968163" cy="3184782"/>
          </a:xfrm>
        </p:spPr>
        <p:txBody>
          <a:bodyPr anchor="b">
            <a:normAutofit/>
          </a:bodyPr>
          <a:lstStyle/>
          <a:p>
            <a:r>
              <a:rPr lang="en-US" sz="6400" dirty="0">
                <a:latin typeface="Calibri"/>
                <a:cs typeface="Calibri"/>
              </a:rPr>
              <a:t>content -based Filtering</a:t>
            </a:r>
          </a:p>
          <a:p>
            <a:endParaRPr lang="en-US" altLang="en-US" sz="6400"/>
          </a:p>
        </p:txBody>
      </p:sp>
      <p:pic>
        <p:nvPicPr>
          <p:cNvPr id="5" name="Picture 4" descr="A screenshot of a computer&#10;&#10;Description automatically generated">
            <a:extLst>
              <a:ext uri="{FF2B5EF4-FFF2-40B4-BE49-F238E27FC236}">
                <a16:creationId xmlns:a16="http://schemas.microsoft.com/office/drawing/2014/main" id="{DF6F5DB3-2221-84AA-B798-D8EF7DA1F410}"/>
              </a:ext>
            </a:extLst>
          </p:cNvPr>
          <p:cNvPicPr>
            <a:picLocks noChangeAspect="1"/>
          </p:cNvPicPr>
          <p:nvPr/>
        </p:nvPicPr>
        <p:blipFill>
          <a:blip r:embed="rId2"/>
          <a:stretch>
            <a:fillRect/>
          </a:stretch>
        </p:blipFill>
        <p:spPr>
          <a:xfrm>
            <a:off x="33" y="1914545"/>
            <a:ext cx="12543417" cy="3160127"/>
          </a:xfrm>
          <a:prstGeom prst="rect">
            <a:avLst/>
          </a:prstGeom>
        </p:spPr>
      </p:pic>
      <p:pic>
        <p:nvPicPr>
          <p:cNvPr id="6" name="Picture 5" descr="A screenshot of a graph&#10;&#10;Description automatically generated">
            <a:extLst>
              <a:ext uri="{FF2B5EF4-FFF2-40B4-BE49-F238E27FC236}">
                <a16:creationId xmlns:a16="http://schemas.microsoft.com/office/drawing/2014/main" id="{EB3971F3-F370-E74B-0D2D-E6AB9806766D}"/>
              </a:ext>
            </a:extLst>
          </p:cNvPr>
          <p:cNvPicPr>
            <a:picLocks noChangeAspect="1"/>
          </p:cNvPicPr>
          <p:nvPr/>
        </p:nvPicPr>
        <p:blipFill>
          <a:blip r:embed="rId3"/>
          <a:stretch>
            <a:fillRect/>
          </a:stretch>
        </p:blipFill>
        <p:spPr>
          <a:xfrm>
            <a:off x="-1017" y="5317153"/>
            <a:ext cx="12210039" cy="5384272"/>
          </a:xfrm>
          <a:prstGeom prst="rect">
            <a:avLst/>
          </a:prstGeom>
        </p:spPr>
      </p:pic>
      <p:sp>
        <p:nvSpPr>
          <p:cNvPr id="3" name="Content Placeholder 2"/>
          <p:cNvSpPr>
            <a:spLocks noGrp="1"/>
          </p:cNvSpPr>
          <p:nvPr>
            <p:ph idx="1"/>
          </p:nvPr>
        </p:nvSpPr>
        <p:spPr>
          <a:xfrm>
            <a:off x="12050860" y="5043402"/>
            <a:ext cx="11754100" cy="6895664"/>
          </a:xfrm>
        </p:spPr>
        <p:txBody>
          <a:bodyPr vert="horz" lIns="91440" tIns="45720" rIns="91440" bIns="45720" rtlCol="0" anchor="t">
            <a:normAutofit lnSpcReduction="10000"/>
          </a:bodyPr>
          <a:lstStyle/>
          <a:p>
            <a:pPr>
              <a:buNone/>
            </a:pPr>
            <a:r>
              <a:rPr lang="en-US" sz="2800" b="1" dirty="0">
                <a:cs typeface="Calibri"/>
              </a:rPr>
              <a:t>Content-based filtering is a technique used in a recommendation system to make recommendations based on the characteristics of existing items or their content. In an anime recommendation system, this algorithm analyzes the attributes of each anime, such as genre, to make recommendations to users. The algorithm extracts features from selected categories using TF-IDF Vectorizer and performs the fit and transform to a matrix. The output shows a high correlation between anime names and specific categories.</a:t>
            </a:r>
            <a:endParaRPr lang="en-US" sz="2800" b="1" dirty="0"/>
          </a:p>
          <a:p>
            <a:pPr>
              <a:buNone/>
            </a:pPr>
            <a:r>
              <a:rPr lang="en-US" sz="2800" b="1" dirty="0">
                <a:cs typeface="Calibri"/>
              </a:rPr>
              <a:t>To build a recommendation system, the degree of similarity between anime names is calculated using the cosine similarity model. The model produces a similarity matrix in array form, which can be viewed in 5 sample columns and rows. The model determines the degree of similarity in 10,228 anime and displays recommendations for N similar animations.</a:t>
            </a:r>
            <a:endParaRPr lang="en-US" sz="2800" b="1" dirty="0"/>
          </a:p>
          <a:p>
            <a:pPr marL="0" indent="0">
              <a:buNone/>
            </a:pPr>
            <a:r>
              <a:rPr lang="en-US" sz="2800" b="1" dirty="0">
                <a:cs typeface="Calibri"/>
              </a:rPr>
              <a:t>To generate top N animation recommendations for users, the highest k values are taken from the similarity data and entered into the nearest variable. The code then applies the code to find recommendations similar to the user's animation.</a:t>
            </a:r>
            <a:endParaRPr lang="en-US" sz="2800" b="1" dirty="0"/>
          </a:p>
          <a:p>
            <a:pPr marL="0" indent="0">
              <a:buNone/>
            </a:pPr>
            <a:endParaRPr lang="en-US" sz="2800" b="1" dirty="0">
              <a:latin typeface="Calibri"/>
              <a:cs typeface="Calibri"/>
            </a:endParaRPr>
          </a:p>
          <a:p>
            <a:pPr marL="0" indent="0">
              <a:buNone/>
            </a:pPr>
            <a:endParaRPr lang="en-US" sz="2800" b="1" dirty="0">
              <a:latin typeface="Calibri"/>
              <a:cs typeface="Calibri"/>
            </a:endParaRPr>
          </a:p>
        </p:txBody>
      </p:sp>
      <p:grpSp>
        <p:nvGrpSpPr>
          <p:cNvPr id="11" name="Group 10">
            <a:extLst>
              <a:ext uri="{FF2B5EF4-FFF2-40B4-BE49-F238E27FC236}">
                <a16:creationId xmlns:a16="http://schemas.microsoft.com/office/drawing/2014/main" id="{5AE92083-24AA-7071-CFD2-79FF2AE8CF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3474920"/>
            <a:ext cx="24384000" cy="246728"/>
            <a:chOff x="1" y="6737460"/>
            <a:chExt cx="12192000" cy="123364"/>
          </a:xfrm>
        </p:grpSpPr>
        <p:sp>
          <p:nvSpPr>
            <p:cNvPr id="12" name="Rectangle 11">
              <a:extLst>
                <a:ext uri="{FF2B5EF4-FFF2-40B4-BE49-F238E27FC236}">
                  <a16:creationId xmlns:a16="http://schemas.microsoft.com/office/drawing/2014/main" id="{A3E03B72-6836-7B65-EFDC-65E86B74F7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09BF0CE-18F8-59B7-0DF5-68B6A4F31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10032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EDA71-DFB5-D10D-5E2B-3A8DE7AA3872}"/>
              </a:ext>
            </a:extLst>
          </p:cNvPr>
          <p:cNvSpPr>
            <a:spLocks noGrp="1"/>
          </p:cNvSpPr>
          <p:nvPr>
            <p:ph type="title"/>
          </p:nvPr>
        </p:nvSpPr>
        <p:spPr>
          <a:xfrm>
            <a:off x="3446977" y="625532"/>
            <a:ext cx="12251050" cy="3232406"/>
          </a:xfrm>
        </p:spPr>
        <p:txBody>
          <a:bodyPr anchor="b">
            <a:normAutofit/>
          </a:bodyPr>
          <a:lstStyle/>
          <a:p>
            <a:r>
              <a:rPr lang="en-US" sz="6400" dirty="0"/>
              <a:t>Collaborative Filtering</a:t>
            </a:r>
          </a:p>
          <a:p>
            <a:endParaRPr lang="en-US" sz="6400"/>
          </a:p>
        </p:txBody>
      </p:sp>
      <p:sp>
        <p:nvSpPr>
          <p:cNvPr id="3" name="Content Placeholder 2">
            <a:extLst>
              <a:ext uri="{FF2B5EF4-FFF2-40B4-BE49-F238E27FC236}">
                <a16:creationId xmlns:a16="http://schemas.microsoft.com/office/drawing/2014/main" id="{C8F537AB-FEEA-5091-0C8E-97C28F6528E7}"/>
              </a:ext>
            </a:extLst>
          </p:cNvPr>
          <p:cNvSpPr>
            <a:spLocks noGrp="1"/>
          </p:cNvSpPr>
          <p:nvPr>
            <p:ph idx="1"/>
          </p:nvPr>
        </p:nvSpPr>
        <p:spPr>
          <a:xfrm>
            <a:off x="230499" y="3384366"/>
            <a:ext cx="9978279" cy="6900956"/>
          </a:xfrm>
        </p:spPr>
        <p:txBody>
          <a:bodyPr vert="horz" lIns="91440" tIns="45720" rIns="91440" bIns="45720" rtlCol="0" anchor="t">
            <a:noAutofit/>
          </a:bodyPr>
          <a:lstStyle/>
          <a:p>
            <a:r>
              <a:rPr lang="en-US" sz="2800" b="1" dirty="0">
                <a:latin typeface="Calibri"/>
                <a:cs typeface="Calibri"/>
              </a:rPr>
              <a:t>Collaborative filtering is a method in recommender systems that analyzes user behavior and preferences to make recommendations. In an anime recommendation system, it uses two main types: collaborative filtering based on items and user-based collaborative filtering. The threshold for recommendation is at least 50 user reviews. Data is encrypted and split into training and validation data. The model calculates a matching score between the user and anime using embedding techniques, dot product multiplication, and bias. The relevance score is set on a scale of [0,1] with a sigmoid activation function. A </a:t>
            </a:r>
            <a:r>
              <a:rPr lang="en-US" sz="2800" b="1" err="1">
                <a:latin typeface="Calibri"/>
                <a:cs typeface="Calibri"/>
              </a:rPr>
              <a:t>RecommenderNet</a:t>
            </a:r>
            <a:r>
              <a:rPr lang="en-US" sz="2800" b="1" dirty="0">
                <a:latin typeface="Calibri"/>
                <a:cs typeface="Calibri"/>
              </a:rPr>
              <a:t> class with a </a:t>
            </a:r>
            <a:r>
              <a:rPr lang="en-US" sz="2800" b="1" err="1">
                <a:latin typeface="Calibri"/>
                <a:cs typeface="Calibri"/>
              </a:rPr>
              <a:t>Keras</a:t>
            </a:r>
            <a:r>
              <a:rPr lang="en-US" sz="2800" b="1" dirty="0">
                <a:latin typeface="Calibri"/>
                <a:cs typeface="Calibri"/>
              </a:rPr>
              <a:t> Model class is created, using Binary </a:t>
            </a:r>
            <a:r>
              <a:rPr lang="en-US" sz="2800" b="1" err="1">
                <a:latin typeface="Calibri"/>
                <a:cs typeface="Calibri"/>
              </a:rPr>
              <a:t>Crossentropy</a:t>
            </a:r>
            <a:r>
              <a:rPr lang="en-US" sz="2800" b="1" dirty="0">
                <a:latin typeface="Calibri"/>
                <a:cs typeface="Calibri"/>
              </a:rPr>
              <a:t> to calculate the loss function, Adam, and root mean square error (RMSE) as an evaluation metric. The training process starts with an error value of around 0.13, which is good for a recommender system. To get anime recommendations, a random sample of users is defined and a list of unrated anime is created. The </a:t>
            </a:r>
            <a:r>
              <a:rPr lang="en-US" sz="2800" b="1" err="1">
                <a:latin typeface="Calibri"/>
                <a:cs typeface="Calibri"/>
              </a:rPr>
              <a:t>model.predict</a:t>
            </a:r>
            <a:r>
              <a:rPr lang="en-US" sz="2800" b="1" dirty="0">
                <a:latin typeface="Calibri"/>
                <a:cs typeface="Calibri"/>
              </a:rPr>
              <a:t>(.) from the </a:t>
            </a:r>
            <a:r>
              <a:rPr lang="en-US" sz="2800" b="1" err="1">
                <a:latin typeface="Calibri"/>
                <a:cs typeface="Calibri"/>
              </a:rPr>
              <a:t>Keras</a:t>
            </a:r>
            <a:r>
              <a:rPr lang="en-US" sz="2800" b="1" dirty="0">
                <a:latin typeface="Calibri"/>
                <a:cs typeface="Calibri"/>
              </a:rPr>
              <a:t> library is used to predict anime recommendations. The output can be used to compare anime with high user ratings and top 10 anime recommendations.</a:t>
            </a:r>
          </a:p>
        </p:txBody>
      </p:sp>
      <p:pic>
        <p:nvPicPr>
          <p:cNvPr id="5" name="Picture 4" descr="A screenshot of a computer&#10;&#10;Description automatically generated">
            <a:extLst>
              <a:ext uri="{FF2B5EF4-FFF2-40B4-BE49-F238E27FC236}">
                <a16:creationId xmlns:a16="http://schemas.microsoft.com/office/drawing/2014/main" id="{2BDBFC80-974C-7172-7880-C820058B9BB8}"/>
              </a:ext>
            </a:extLst>
          </p:cNvPr>
          <p:cNvPicPr>
            <a:picLocks noChangeAspect="1"/>
          </p:cNvPicPr>
          <p:nvPr/>
        </p:nvPicPr>
        <p:blipFill>
          <a:blip r:embed="rId2"/>
          <a:stretch>
            <a:fillRect/>
          </a:stretch>
        </p:blipFill>
        <p:spPr>
          <a:xfrm>
            <a:off x="11007498" y="4124703"/>
            <a:ext cx="5533100" cy="2158271"/>
          </a:xfrm>
          <a:prstGeom prst="rect">
            <a:avLst/>
          </a:prstGeom>
        </p:spPr>
      </p:pic>
      <p:pic>
        <p:nvPicPr>
          <p:cNvPr id="6" name="Picture 5" descr="A screenshot of a graph&#10;&#10;Description automatically generated">
            <a:extLst>
              <a:ext uri="{FF2B5EF4-FFF2-40B4-BE49-F238E27FC236}">
                <a16:creationId xmlns:a16="http://schemas.microsoft.com/office/drawing/2014/main" id="{642ADB1C-BF03-0D7E-7A86-124D2F126140}"/>
              </a:ext>
            </a:extLst>
          </p:cNvPr>
          <p:cNvPicPr>
            <a:picLocks noChangeAspect="1"/>
          </p:cNvPicPr>
          <p:nvPr/>
        </p:nvPicPr>
        <p:blipFill>
          <a:blip r:embed="rId3"/>
          <a:stretch>
            <a:fillRect/>
          </a:stretch>
        </p:blipFill>
        <p:spPr>
          <a:xfrm>
            <a:off x="10798412" y="6964050"/>
            <a:ext cx="5533100" cy="4205155"/>
          </a:xfrm>
          <a:prstGeom prst="rect">
            <a:avLst/>
          </a:prstGeom>
        </p:spPr>
      </p:pic>
      <p:pic>
        <p:nvPicPr>
          <p:cNvPr id="4" name="Picture 3" descr="A graph with numbers and lines&#10;&#10;Description automatically generated">
            <a:extLst>
              <a:ext uri="{FF2B5EF4-FFF2-40B4-BE49-F238E27FC236}">
                <a16:creationId xmlns:a16="http://schemas.microsoft.com/office/drawing/2014/main" id="{C9A89D37-34CE-5745-DCD3-E0AD11A208A1}"/>
              </a:ext>
            </a:extLst>
          </p:cNvPr>
          <p:cNvPicPr>
            <a:picLocks noChangeAspect="1"/>
          </p:cNvPicPr>
          <p:nvPr/>
        </p:nvPicPr>
        <p:blipFill>
          <a:blip r:embed="rId4"/>
          <a:stretch>
            <a:fillRect/>
          </a:stretch>
        </p:blipFill>
        <p:spPr>
          <a:xfrm>
            <a:off x="17493883" y="3938568"/>
            <a:ext cx="6663052" cy="5163866"/>
          </a:xfrm>
          <a:prstGeom prst="rect">
            <a:avLst/>
          </a:prstGeom>
        </p:spPr>
      </p:pic>
      <p:grpSp>
        <p:nvGrpSpPr>
          <p:cNvPr id="18" name="Group 17">
            <a:extLst>
              <a:ext uri="{FF2B5EF4-FFF2-40B4-BE49-F238E27FC236}">
                <a16:creationId xmlns:a16="http://schemas.microsoft.com/office/drawing/2014/main" id="{50A0A18D-98B4-40E5-4078-A318C95547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3474920"/>
            <a:ext cx="24384000" cy="246728"/>
            <a:chOff x="1" y="6737460"/>
            <a:chExt cx="12192000" cy="123364"/>
          </a:xfrm>
        </p:grpSpPr>
        <p:sp>
          <p:nvSpPr>
            <p:cNvPr id="19" name="Rectangle 18">
              <a:extLst>
                <a:ext uri="{FF2B5EF4-FFF2-40B4-BE49-F238E27FC236}">
                  <a16:creationId xmlns:a16="http://schemas.microsoft.com/office/drawing/2014/main" id="{B102A9A7-35A0-25BE-8907-0AB62C454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28BDF14-9776-769C-B15E-E2D6BA4DC8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33014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78321-1C2F-BC09-EB51-325B2C194961}"/>
              </a:ext>
            </a:extLst>
          </p:cNvPr>
          <p:cNvSpPr>
            <a:spLocks noGrp="1"/>
          </p:cNvSpPr>
          <p:nvPr>
            <p:ph type="title"/>
          </p:nvPr>
        </p:nvSpPr>
        <p:spPr>
          <a:xfrm>
            <a:off x="1435888" y="1482782"/>
            <a:ext cx="5222148" cy="2237573"/>
          </a:xfrm>
        </p:spPr>
        <p:txBody>
          <a:bodyPr anchor="b">
            <a:normAutofit/>
          </a:bodyPr>
          <a:lstStyle/>
          <a:p>
            <a:r>
              <a:rPr lang="en-US" dirty="0">
                <a:cs typeface="Calibri"/>
              </a:rPr>
              <a:t>Hybrid Model</a:t>
            </a:r>
            <a:endParaRPr lang="en-US" dirty="0"/>
          </a:p>
        </p:txBody>
      </p:sp>
      <p:sp>
        <p:nvSpPr>
          <p:cNvPr id="3" name="Content Placeholder 2">
            <a:extLst>
              <a:ext uri="{FF2B5EF4-FFF2-40B4-BE49-F238E27FC236}">
                <a16:creationId xmlns:a16="http://schemas.microsoft.com/office/drawing/2014/main" id="{1328FC3A-22C8-6F4B-FBD5-6FAEBE61F8CB}"/>
              </a:ext>
            </a:extLst>
          </p:cNvPr>
          <p:cNvSpPr>
            <a:spLocks noGrp="1"/>
          </p:cNvSpPr>
          <p:nvPr>
            <p:ph idx="1"/>
          </p:nvPr>
        </p:nvSpPr>
        <p:spPr>
          <a:xfrm>
            <a:off x="321734" y="4063342"/>
            <a:ext cx="8304542" cy="7721164"/>
          </a:xfrm>
        </p:spPr>
        <p:txBody>
          <a:bodyPr vert="horz" lIns="91440" tIns="45720" rIns="91440" bIns="45720" rtlCol="0" anchor="t">
            <a:noAutofit/>
          </a:bodyPr>
          <a:lstStyle/>
          <a:p>
            <a:r>
              <a:rPr lang="en-US" sz="4000" b="1" dirty="0">
                <a:latin typeface="Calibri"/>
                <a:cs typeface="Calibri"/>
              </a:rPr>
              <a:t>This code uses rating and anime datasets, creates a user-item interaction matrix, and creates user features based on anime genres. It trains a hybrid model using the </a:t>
            </a:r>
            <a:r>
              <a:rPr lang="en-US" sz="4000" b="1" err="1">
                <a:latin typeface="Calibri"/>
                <a:cs typeface="Calibri"/>
              </a:rPr>
              <a:t>LightFM</a:t>
            </a:r>
            <a:r>
              <a:rPr lang="en-US" sz="4000" b="1" dirty="0">
                <a:latin typeface="Calibri"/>
                <a:cs typeface="Calibri"/>
              </a:rPr>
              <a:t> library, incorporating user features. A function is defined to generate recommendations for a specific user. The code combines collaborative filtering and content-based filtering to provide personalized recommendations for anime users.</a:t>
            </a:r>
          </a:p>
        </p:txBody>
      </p:sp>
      <p:pic>
        <p:nvPicPr>
          <p:cNvPr id="4" name="Picture 3" descr="A graph with a line&#10;&#10;Description automatically generated">
            <a:extLst>
              <a:ext uri="{FF2B5EF4-FFF2-40B4-BE49-F238E27FC236}">
                <a16:creationId xmlns:a16="http://schemas.microsoft.com/office/drawing/2014/main" id="{F9B9B2C4-4593-710C-1FC8-05D2652335FE}"/>
              </a:ext>
            </a:extLst>
          </p:cNvPr>
          <p:cNvPicPr>
            <a:picLocks noChangeAspect="1"/>
          </p:cNvPicPr>
          <p:nvPr/>
        </p:nvPicPr>
        <p:blipFill>
          <a:blip r:embed="rId2"/>
          <a:stretch>
            <a:fillRect/>
          </a:stretch>
        </p:blipFill>
        <p:spPr>
          <a:xfrm>
            <a:off x="9044942" y="4260605"/>
            <a:ext cx="6575680" cy="5194788"/>
          </a:xfrm>
          <a:prstGeom prst="rect">
            <a:avLst/>
          </a:prstGeom>
        </p:spPr>
      </p:pic>
      <p:pic>
        <p:nvPicPr>
          <p:cNvPr id="5" name="Picture 4" descr="A graph of a number of genres&#10;&#10;Description automatically generated">
            <a:extLst>
              <a:ext uri="{FF2B5EF4-FFF2-40B4-BE49-F238E27FC236}">
                <a16:creationId xmlns:a16="http://schemas.microsoft.com/office/drawing/2014/main" id="{1C8A9F4D-CA99-547C-8888-59790CD09F2F}"/>
              </a:ext>
            </a:extLst>
          </p:cNvPr>
          <p:cNvPicPr>
            <a:picLocks noChangeAspect="1"/>
          </p:cNvPicPr>
          <p:nvPr/>
        </p:nvPicPr>
        <p:blipFill>
          <a:blip r:embed="rId3"/>
          <a:stretch>
            <a:fillRect/>
          </a:stretch>
        </p:blipFill>
        <p:spPr>
          <a:xfrm>
            <a:off x="15967560" y="4267737"/>
            <a:ext cx="6663052" cy="5180523"/>
          </a:xfrm>
          <a:prstGeom prst="rect">
            <a:avLst/>
          </a:prstGeom>
        </p:spPr>
      </p:pic>
      <p:grpSp>
        <p:nvGrpSpPr>
          <p:cNvPr id="10" name="Group 9">
            <a:extLst>
              <a:ext uri="{FF2B5EF4-FFF2-40B4-BE49-F238E27FC236}">
                <a16:creationId xmlns:a16="http://schemas.microsoft.com/office/drawing/2014/main" id="{792AA144-DDFF-C43B-6866-516C9091D0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3474920"/>
            <a:ext cx="24384000" cy="246728"/>
            <a:chOff x="1" y="6737460"/>
            <a:chExt cx="12192000" cy="123364"/>
          </a:xfrm>
        </p:grpSpPr>
        <p:sp>
          <p:nvSpPr>
            <p:cNvPr id="11" name="Rectangle 10">
              <a:extLst>
                <a:ext uri="{FF2B5EF4-FFF2-40B4-BE49-F238E27FC236}">
                  <a16:creationId xmlns:a16="http://schemas.microsoft.com/office/drawing/2014/main" id="{56557A69-9517-26A8-EF3F-E65057EEC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7C5987E-7AB5-0A21-D727-68B38B342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77401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15407-AE3F-CC10-604C-78A88F8E0520}"/>
              </a:ext>
            </a:extLst>
          </p:cNvPr>
          <p:cNvSpPr>
            <a:spLocks noGrp="1"/>
          </p:cNvSpPr>
          <p:nvPr>
            <p:ph type="title"/>
          </p:nvPr>
        </p:nvSpPr>
        <p:spPr>
          <a:xfrm>
            <a:off x="10670" y="2095088"/>
            <a:ext cx="8052494" cy="2637094"/>
          </a:xfrm>
        </p:spPr>
        <p:txBody>
          <a:bodyPr anchor="b">
            <a:normAutofit fontScale="90000"/>
          </a:bodyPr>
          <a:lstStyle/>
          <a:p>
            <a:r>
              <a:rPr lang="en-US" sz="6400">
                <a:latin typeface="Calibri"/>
                <a:cs typeface="Calibri"/>
              </a:rPr>
              <a:t>Knowledge-Based Recommendations</a:t>
            </a:r>
            <a:endParaRPr lang="en-US" sz="6400"/>
          </a:p>
        </p:txBody>
      </p:sp>
      <p:sp>
        <p:nvSpPr>
          <p:cNvPr id="3" name="Content Placeholder 2">
            <a:extLst>
              <a:ext uri="{FF2B5EF4-FFF2-40B4-BE49-F238E27FC236}">
                <a16:creationId xmlns:a16="http://schemas.microsoft.com/office/drawing/2014/main" id="{300867A9-43CE-FFAA-287D-9988A16B82B2}"/>
              </a:ext>
            </a:extLst>
          </p:cNvPr>
          <p:cNvSpPr>
            <a:spLocks noGrp="1"/>
          </p:cNvSpPr>
          <p:nvPr>
            <p:ph idx="1"/>
          </p:nvPr>
        </p:nvSpPr>
        <p:spPr>
          <a:xfrm>
            <a:off x="224334" y="4713699"/>
            <a:ext cx="9536804" cy="7763497"/>
          </a:xfrm>
        </p:spPr>
        <p:txBody>
          <a:bodyPr vert="horz" lIns="91440" tIns="45720" rIns="91440" bIns="45720" rtlCol="0" anchor="t">
            <a:noAutofit/>
          </a:bodyPr>
          <a:lstStyle/>
          <a:p>
            <a:r>
              <a:rPr lang="en-US" sz="4000" b="1" dirty="0">
                <a:latin typeface="Calibri"/>
                <a:cs typeface="Calibri"/>
              </a:rPr>
              <a:t>The knowledge-based recommendation model is a method that uses a dataset to generate top recommendations based on user preferences. The model uses the anime dataset, which contains information about different anime genres, genres, and ratings. The recommendation function is defined using the anime dataset and user preferences, which are then filtered based on the user's preferences. The resulting anime are sorted based on their ratings in descending order, with the highest-rated anime at the top.</a:t>
            </a:r>
          </a:p>
          <a:p>
            <a:endParaRPr lang="en-US" sz="3700"/>
          </a:p>
        </p:txBody>
      </p:sp>
      <p:grpSp>
        <p:nvGrpSpPr>
          <p:cNvPr id="9" name="Group 8">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050" y="13475436"/>
            <a:ext cx="24414400" cy="246726"/>
            <a:chOff x="-5025" y="6737718"/>
            <a:chExt cx="12207200" cy="123363"/>
          </a:xfrm>
        </p:grpSpPr>
        <p:sp>
          <p:nvSpPr>
            <p:cNvPr id="10" name="Rectangle 9">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A screenshot of a computer program&#10;&#10;Description automatically generated">
            <a:extLst>
              <a:ext uri="{FF2B5EF4-FFF2-40B4-BE49-F238E27FC236}">
                <a16:creationId xmlns:a16="http://schemas.microsoft.com/office/drawing/2014/main" id="{3C34FBD9-556A-0045-8A23-8EECD0146256}"/>
              </a:ext>
            </a:extLst>
          </p:cNvPr>
          <p:cNvPicPr>
            <a:picLocks noChangeAspect="1"/>
          </p:cNvPicPr>
          <p:nvPr/>
        </p:nvPicPr>
        <p:blipFill>
          <a:blip r:embed="rId2"/>
          <a:stretch>
            <a:fillRect/>
          </a:stretch>
        </p:blipFill>
        <p:spPr>
          <a:xfrm>
            <a:off x="9657007" y="319651"/>
            <a:ext cx="14639924" cy="6244173"/>
          </a:xfrm>
          <a:prstGeom prst="rect">
            <a:avLst/>
          </a:prstGeom>
        </p:spPr>
      </p:pic>
    </p:spTree>
    <p:extLst>
      <p:ext uri="{BB962C8B-B14F-4D97-AF65-F5344CB8AC3E}">
        <p14:creationId xmlns:p14="http://schemas.microsoft.com/office/powerpoint/2010/main" val="4265435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FD1AD-5630-B45A-D0E7-CA8298D6DF30}"/>
              </a:ext>
            </a:extLst>
          </p:cNvPr>
          <p:cNvSpPr>
            <a:spLocks noGrp="1"/>
          </p:cNvSpPr>
          <p:nvPr>
            <p:ph type="title"/>
          </p:nvPr>
        </p:nvSpPr>
        <p:spPr>
          <a:xfrm>
            <a:off x="625670" y="2104634"/>
            <a:ext cx="11541704" cy="11095173"/>
          </a:xfrm>
        </p:spPr>
        <p:txBody>
          <a:bodyPr vert="horz" lIns="91440" tIns="45720" rIns="91440" bIns="45720" rtlCol="0" anchor="t">
            <a:noAutofit/>
          </a:bodyPr>
          <a:lstStyle/>
          <a:p>
            <a:pPr marL="285750" indent="-285750" defTabSz="914400"/>
            <a:r>
              <a:rPr lang="en-US" sz="4000" kern="1200" dirty="0">
                <a:solidFill>
                  <a:schemeClr val="tx1"/>
                </a:solidFill>
                <a:latin typeface="+mj-lt"/>
                <a:ea typeface="+mj-ea"/>
                <a:cs typeface="+mj-cs"/>
              </a:rPr>
              <a:t>The model relies on filtering the dataset based on user preferences and providing top recommendations. It does not use collaborative filtering or user behavior data, but focuses on matching the user's preferred criteria to the animation attributes in the dataset. The user's favorite anime characteristics are entered, and the </a:t>
            </a:r>
            <a:r>
              <a:rPr lang="en-US" sz="4000" kern="1200" err="1">
                <a:solidFill>
                  <a:schemeClr val="tx1"/>
                </a:solidFill>
                <a:latin typeface="+mj-lt"/>
                <a:ea typeface="+mj-ea"/>
                <a:cs typeface="+mj-cs"/>
              </a:rPr>
              <a:t>knowledge_based_recommendations</a:t>
            </a:r>
            <a:r>
              <a:rPr lang="en-US" sz="4000" kern="1200" dirty="0">
                <a:solidFill>
                  <a:schemeClr val="tx1"/>
                </a:solidFill>
                <a:latin typeface="+mj-lt"/>
                <a:ea typeface="+mj-ea"/>
                <a:cs typeface="+mj-cs"/>
              </a:rPr>
              <a:t> function is called using their preferences. The resulting recommendations are stored in the recommendations variable, and the top 10 recommended anime are displayed. If no recommendations are found, a message is displayed.</a:t>
            </a:r>
            <a:endParaRPr lang="en-US" sz="4000" kern="1200">
              <a:solidFill>
                <a:schemeClr val="tx1"/>
              </a:solidFill>
              <a:latin typeface="+mj-lt"/>
              <a:cs typeface="Calibri Light"/>
            </a:endParaRPr>
          </a:p>
          <a:p>
            <a:pPr marL="285750" indent="-285750" defTabSz="914400"/>
            <a:r>
              <a:rPr lang="en-US" sz="4000" kern="1200" dirty="0">
                <a:solidFill>
                  <a:schemeClr val="tx1"/>
                </a:solidFill>
                <a:latin typeface="+mj-lt"/>
                <a:ea typeface="+mj-ea"/>
                <a:cs typeface="+mj-cs"/>
              </a:rPr>
              <a:t>Customizations can be made based on the dataset structure and specific requirements, as well as incorporating more complex rules or additional criteria based on domain knowledge.</a:t>
            </a:r>
            <a:endParaRPr lang="en-US" sz="4000" kern="1200">
              <a:solidFill>
                <a:schemeClr val="tx1"/>
              </a:solidFill>
              <a:latin typeface="+mj-lt"/>
              <a:cs typeface="Calibri Light"/>
            </a:endParaRPr>
          </a:p>
          <a:p>
            <a:pPr defTabSz="914400"/>
            <a:endParaRPr lang="en-US" sz="2300" kern="1200">
              <a:solidFill>
                <a:schemeClr val="tx1"/>
              </a:solidFill>
              <a:latin typeface="+mj-lt"/>
              <a:ea typeface="+mj-ea"/>
              <a:cs typeface="+mj-cs"/>
            </a:endParaRPr>
          </a:p>
        </p:txBody>
      </p:sp>
      <p:grpSp>
        <p:nvGrpSpPr>
          <p:cNvPr id="9" name="Group 8">
            <a:extLst>
              <a:ext uri="{FF2B5EF4-FFF2-40B4-BE49-F238E27FC236}">
                <a16:creationId xmlns:a16="http://schemas.microsoft.com/office/drawing/2014/main" id="{7E0FE442-FDE7-03A0-48D0-17C4325DB2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050" y="13475436"/>
            <a:ext cx="24414400" cy="246726"/>
            <a:chOff x="-5025" y="6737718"/>
            <a:chExt cx="12207200" cy="123363"/>
          </a:xfrm>
        </p:grpSpPr>
        <p:sp>
          <p:nvSpPr>
            <p:cNvPr id="10" name="Rectangle 9">
              <a:extLst>
                <a:ext uri="{FF2B5EF4-FFF2-40B4-BE49-F238E27FC236}">
                  <a16:creationId xmlns:a16="http://schemas.microsoft.com/office/drawing/2014/main" id="{45A187A5-6081-1B66-F1E9-CB90253CC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22D013-AC81-41D9-9EAC-40AF2594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3" descr="A blue and white bar graph&#10;&#10;Description automatically generated">
            <a:extLst>
              <a:ext uri="{FF2B5EF4-FFF2-40B4-BE49-F238E27FC236}">
                <a16:creationId xmlns:a16="http://schemas.microsoft.com/office/drawing/2014/main" id="{73CDE778-480F-2883-F657-7C5A74514F32}"/>
              </a:ext>
            </a:extLst>
          </p:cNvPr>
          <p:cNvPicPr>
            <a:picLocks noGrp="1" noChangeAspect="1"/>
          </p:cNvPicPr>
          <p:nvPr>
            <p:ph idx="1"/>
          </p:nvPr>
        </p:nvPicPr>
        <p:blipFill rotWithShape="1">
          <a:blip r:embed="rId2"/>
          <a:srcRect t="-1152" r="-1961" b="-230"/>
          <a:stretch/>
        </p:blipFill>
        <p:spPr>
          <a:xfrm>
            <a:off x="13817491" y="810458"/>
            <a:ext cx="8681547" cy="10495215"/>
          </a:xfrm>
          <a:prstGeom prst="rect">
            <a:avLst/>
          </a:prstGeom>
        </p:spPr>
      </p:pic>
    </p:spTree>
    <p:extLst>
      <p:ext uri="{BB962C8B-B14F-4D97-AF65-F5344CB8AC3E}">
        <p14:creationId xmlns:p14="http://schemas.microsoft.com/office/powerpoint/2010/main" val="1449921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9B28C-C688-D7EA-58F8-603B258CFA02}"/>
              </a:ext>
            </a:extLst>
          </p:cNvPr>
          <p:cNvSpPr>
            <a:spLocks noGrp="1"/>
          </p:cNvSpPr>
          <p:nvPr>
            <p:ph type="title"/>
          </p:nvPr>
        </p:nvSpPr>
        <p:spPr/>
        <p:txBody>
          <a:bodyPr/>
          <a:lstStyle/>
          <a:p>
            <a:pPr marL="571500" indent="-571500" algn="ctr">
              <a:spcBef>
                <a:spcPts val="2000"/>
              </a:spcBef>
              <a:buFont typeface="Arial,Sans-Serif"/>
              <a:buChar char="•"/>
            </a:pPr>
            <a:r>
              <a:rPr lang="en-US" sz="6000" dirty="0">
                <a:solidFill>
                  <a:srgbClr val="C00000"/>
                </a:solidFill>
                <a:latin typeface="Calibri"/>
                <a:cs typeface="Calibri"/>
              </a:rPr>
              <a:t>Conclusion</a:t>
            </a:r>
            <a:endParaRPr lang="en-US" sz="6000" b="0" dirty="0">
              <a:solidFill>
                <a:srgbClr val="000000"/>
              </a:solidFill>
              <a:latin typeface="Calibri"/>
              <a:cs typeface="Calibri"/>
            </a:endParaRPr>
          </a:p>
          <a:p>
            <a:endParaRPr lang="en-US" dirty="0"/>
          </a:p>
        </p:txBody>
      </p:sp>
      <p:sp>
        <p:nvSpPr>
          <p:cNvPr id="3" name="Content Placeholder 2">
            <a:extLst>
              <a:ext uri="{FF2B5EF4-FFF2-40B4-BE49-F238E27FC236}">
                <a16:creationId xmlns:a16="http://schemas.microsoft.com/office/drawing/2014/main" id="{218FC451-E8E6-5C10-0D68-9B2DEB9E119E}"/>
              </a:ext>
            </a:extLst>
          </p:cNvPr>
          <p:cNvSpPr>
            <a:spLocks noGrp="1"/>
          </p:cNvSpPr>
          <p:nvPr>
            <p:ph idx="1"/>
          </p:nvPr>
        </p:nvSpPr>
        <p:spPr/>
        <p:txBody>
          <a:bodyPr vert="horz" lIns="91440" tIns="45720" rIns="91440" bIns="45720" rtlCol="0" anchor="t">
            <a:normAutofit/>
          </a:bodyPr>
          <a:lstStyle/>
          <a:p>
            <a:r>
              <a:rPr lang="en-US" sz="4000" b="1" dirty="0">
                <a:solidFill>
                  <a:srgbClr val="222222"/>
                </a:solidFill>
                <a:latin typeface="Calibri"/>
                <a:cs typeface="Calibri"/>
              </a:rPr>
              <a:t>The recommendation system for anime is designed to help users find animation based on their interests. It can be used for new users without anime display dates or those with existing display dates. The system uses a content-based filter to help users choose anime based on similar plots or types. The "</a:t>
            </a:r>
            <a:r>
              <a:rPr lang="en-US" sz="4000" b="1" err="1">
                <a:solidFill>
                  <a:srgbClr val="222222"/>
                </a:solidFill>
                <a:latin typeface="Calibri"/>
                <a:cs typeface="Calibri"/>
              </a:rPr>
              <a:t>Anireco</a:t>
            </a:r>
            <a:r>
              <a:rPr lang="en-US" sz="4000" b="1" dirty="0">
                <a:solidFill>
                  <a:srgbClr val="222222"/>
                </a:solidFill>
                <a:latin typeface="Calibri"/>
                <a:cs typeface="Calibri"/>
              </a:rPr>
              <a:t>" animation recommendation system aims to find works that align with individual preferences and identify expanding relevant content. The system's network scheme submission method has been proven to reduce exploration and lead to new business detection. It can also provide recommendations based on user preferences and business frequency. The system has been found to be effective in identifying and recommending anime works.</a:t>
            </a:r>
            <a:endParaRPr lang="en-US" sz="4000" b="1" dirty="0">
              <a:latin typeface="Calibri"/>
              <a:cs typeface="Calibri"/>
            </a:endParaRPr>
          </a:p>
        </p:txBody>
      </p:sp>
    </p:spTree>
    <p:extLst>
      <p:ext uri="{BB962C8B-B14F-4D97-AF65-F5344CB8AC3E}">
        <p14:creationId xmlns:p14="http://schemas.microsoft.com/office/powerpoint/2010/main" val="2221351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000" dirty="0">
                <a:solidFill>
                  <a:srgbClr val="C00000"/>
                </a:solidFill>
                <a:latin typeface="Calibri"/>
                <a:cs typeface="Calibri"/>
              </a:rPr>
              <a:t>References</a:t>
            </a:r>
          </a:p>
          <a:p>
            <a:pPr algn="ctr"/>
            <a:endParaRPr lang="en-US" altLang="en-US" dirty="0"/>
          </a:p>
        </p:txBody>
      </p:sp>
      <p:sp>
        <p:nvSpPr>
          <p:cNvPr id="3" name="Content Placeholder 2"/>
          <p:cNvSpPr>
            <a:spLocks noGrp="1"/>
          </p:cNvSpPr>
          <p:nvPr>
            <p:ph idx="1"/>
          </p:nvPr>
        </p:nvSpPr>
        <p:spPr/>
        <p:txBody>
          <a:bodyPr vert="horz" lIns="91440" tIns="45720" rIns="91440" bIns="45720" rtlCol="0" anchor="t">
            <a:normAutofit/>
          </a:bodyPr>
          <a:lstStyle/>
          <a:p>
            <a:pPr>
              <a:buNone/>
            </a:pPr>
            <a:r>
              <a:rPr lang="en-US" sz="4000" b="1" dirty="0">
                <a:latin typeface="Calibri"/>
                <a:cs typeface="Calibri"/>
              </a:rPr>
              <a:t>1. </a:t>
            </a:r>
            <a:r>
              <a:rPr lang="en-US" sz="4000" b="1" dirty="0" err="1">
                <a:latin typeface="Calibri"/>
                <a:cs typeface="Calibri"/>
              </a:rPr>
              <a:t>Nuurshadieq</a:t>
            </a:r>
            <a:r>
              <a:rPr lang="en-US" sz="4000" b="1" dirty="0">
                <a:latin typeface="Calibri"/>
                <a:cs typeface="Calibri"/>
              </a:rPr>
              <a:t> and A. T. Wibowo, "Leveraging Side Information to Anime Recommender System using Deep learning," 2020 3rd International Seminar on Research of Information Technology and Intelligent Systems (ISRITI), Yogyakarta, Indonesia, 2020, pp. 62-67, </a:t>
            </a:r>
            <a:r>
              <a:rPr lang="en-US" sz="4000" b="1" dirty="0" err="1">
                <a:latin typeface="Calibri"/>
                <a:cs typeface="Calibri"/>
              </a:rPr>
              <a:t>doi</a:t>
            </a:r>
            <a:r>
              <a:rPr lang="en-US" sz="4000" b="1" dirty="0">
                <a:latin typeface="Calibri"/>
                <a:cs typeface="Calibri"/>
              </a:rPr>
              <a:t>: 10.1109/ISRITI51436.2020.9315363.</a:t>
            </a:r>
          </a:p>
          <a:p>
            <a:pPr>
              <a:buNone/>
            </a:pPr>
            <a:endParaRPr lang="en-US" sz="4000" b="1" dirty="0">
              <a:latin typeface="Calibri"/>
              <a:cs typeface="Calibri"/>
            </a:endParaRPr>
          </a:p>
          <a:p>
            <a:pPr>
              <a:buNone/>
            </a:pPr>
            <a:r>
              <a:rPr lang="en-US" sz="4000" b="1" dirty="0">
                <a:latin typeface="Calibri"/>
                <a:cs typeface="Calibri"/>
              </a:rPr>
              <a:t>2. S. Ota, H. Kawata, M. Muta, S. Masuko, and J. Hoshino, "</a:t>
            </a:r>
            <a:r>
              <a:rPr lang="en-US" sz="4000" b="1" dirty="0" err="1">
                <a:latin typeface="Calibri"/>
                <a:cs typeface="Calibri"/>
              </a:rPr>
              <a:t>AniReco</a:t>
            </a:r>
            <a:r>
              <a:rPr lang="en-US" sz="4000" b="1" dirty="0">
                <a:latin typeface="Calibri"/>
                <a:cs typeface="Calibri"/>
              </a:rPr>
              <a:t>: Japanese Anime Recommendation System," in Entertainment Computing – ICEC 2017, N. </a:t>
            </a:r>
            <a:r>
              <a:rPr lang="en-US" sz="4000" b="1" dirty="0" err="1">
                <a:latin typeface="Calibri"/>
                <a:cs typeface="Calibri"/>
              </a:rPr>
              <a:t>Munekata</a:t>
            </a:r>
            <a:r>
              <a:rPr lang="en-US" sz="4000" b="1" dirty="0">
                <a:latin typeface="Calibri"/>
                <a:cs typeface="Calibri"/>
              </a:rPr>
              <a:t>, I. </a:t>
            </a:r>
            <a:r>
              <a:rPr lang="en-US" sz="4000" b="1" dirty="0" err="1">
                <a:latin typeface="Calibri"/>
                <a:cs typeface="Calibri"/>
              </a:rPr>
              <a:t>Kunita</a:t>
            </a:r>
            <a:r>
              <a:rPr lang="en-US" sz="4000" b="1" dirty="0">
                <a:effectLst/>
                <a:latin typeface="Calibri"/>
                <a:ea typeface="Calibri" panose="020F0502020204030204" pitchFamily="34" charset="0"/>
                <a:cs typeface="Arial"/>
              </a:rPr>
              <a:t>, </a:t>
            </a:r>
            <a:r>
              <a:rPr lang="en-US" sz="4000" b="1" dirty="0">
                <a:latin typeface="Calibri"/>
                <a:ea typeface="Calibri" panose="020F0502020204030204" pitchFamily="34" charset="0"/>
                <a:cs typeface="Arial"/>
              </a:rPr>
              <a:t>and J. Hoshino</a:t>
            </a:r>
            <a:r>
              <a:rPr lang="en-US" sz="4000" b="1" dirty="0">
                <a:effectLst/>
                <a:latin typeface="Calibri"/>
                <a:ea typeface="Calibri" panose="020F0502020204030204" pitchFamily="34" charset="0"/>
                <a:cs typeface="Arial"/>
              </a:rPr>
              <a:t>, </a:t>
            </a:r>
            <a:r>
              <a:rPr lang="en-US" sz="4000" b="1" dirty="0">
                <a:latin typeface="Calibri"/>
                <a:ea typeface="Calibri" panose="020F0502020204030204" pitchFamily="34" charset="0"/>
                <a:cs typeface="Arial"/>
              </a:rPr>
              <a:t>Eds. Cham: Springer</a:t>
            </a:r>
            <a:r>
              <a:rPr lang="en-US" sz="4000" b="1" dirty="0">
                <a:effectLst/>
                <a:latin typeface="Calibri"/>
                <a:ea typeface="Calibri" panose="020F0502020204030204" pitchFamily="34" charset="0"/>
                <a:cs typeface="Arial"/>
              </a:rPr>
              <a:t>, </a:t>
            </a:r>
            <a:r>
              <a:rPr lang="en-US" sz="4000" b="1" dirty="0">
                <a:latin typeface="Calibri"/>
                <a:ea typeface="Calibri" panose="020F0502020204030204" pitchFamily="34" charset="0"/>
                <a:cs typeface="Arial"/>
              </a:rPr>
              <a:t>2017</a:t>
            </a:r>
            <a:r>
              <a:rPr lang="en-US" sz="4000" b="1" dirty="0">
                <a:effectLst/>
                <a:latin typeface="Calibri"/>
                <a:ea typeface="Calibri" panose="020F0502020204030204" pitchFamily="34" charset="0"/>
                <a:cs typeface="Arial"/>
              </a:rPr>
              <a:t>, </a:t>
            </a:r>
            <a:r>
              <a:rPr lang="en-US" sz="4000" b="1" dirty="0">
                <a:latin typeface="Calibri"/>
                <a:ea typeface="Calibri" panose="020F0502020204030204" pitchFamily="34" charset="0"/>
                <a:cs typeface="Arial"/>
              </a:rPr>
              <a:t>vol. 10507. </a:t>
            </a:r>
            <a:r>
              <a:rPr lang="en-US" sz="4000" b="1" dirty="0">
                <a:solidFill>
                  <a:srgbClr val="0070C0"/>
                </a:solidFill>
                <a:latin typeface="Calibri"/>
                <a:ea typeface="Calibri" panose="020F0502020204030204" pitchFamily="34" charset="0"/>
                <a:cs typeface="Arial"/>
                <a:hlinkClick r:id="rId2">
                  <a:extLst>
                    <a:ext uri="{A12FA001-AC4F-418D-AE19-62706E023703}">
                      <ahyp:hlinkClr xmlns:ahyp="http://schemas.microsoft.com/office/drawing/2018/hyperlinkcolor" val="tx"/>
                    </a:ext>
                  </a:extLst>
                </a:hlinkClick>
              </a:rPr>
              <a:t>https://doi.org/10.1007/978-3-319-66715-7_49.</a:t>
            </a:r>
            <a:endParaRPr lang="en-US" sz="4000" b="1">
              <a:solidFill>
                <a:srgbClr val="0070C0"/>
              </a:solidFill>
              <a:latin typeface="Calibri"/>
              <a:cs typeface="Arial"/>
            </a:endParaRPr>
          </a:p>
          <a:p>
            <a:pPr>
              <a:buNone/>
            </a:pPr>
            <a:endParaRPr lang="en-US" sz="4000" b="1" dirty="0">
              <a:latin typeface="Calibri"/>
              <a:cs typeface="Calibri"/>
            </a:endParaRPr>
          </a:p>
          <a:p>
            <a:pPr marL="0" indent="0">
              <a:buNone/>
            </a:pPr>
            <a:r>
              <a:rPr lang="en-US" sz="4000" b="1" dirty="0">
                <a:latin typeface="Calibri"/>
                <a:cs typeface="Calibri"/>
              </a:rPr>
              <a:t>3. F. Ricci, L. Rokach, and B. Shapira, "Introduction to Recommender Systems Handbook," in Recommender Systems Handbook, F. Ricci, L. Rokach, B. Shapira, and P. Kantor, Eds. Boston, MA: Springer, 2011. </a:t>
            </a:r>
            <a:r>
              <a:rPr lang="en-US" sz="4000" b="1" dirty="0">
                <a:latin typeface="Calibri"/>
                <a:cs typeface="Calibri"/>
                <a:hlinkClick r:id="rId3"/>
              </a:rPr>
              <a:t>https://doi.org/10.1007/978-0-387-85820-3_1.</a:t>
            </a:r>
          </a:p>
        </p:txBody>
      </p:sp>
    </p:spTree>
    <p:extLst>
      <p:ext uri="{BB962C8B-B14F-4D97-AF65-F5344CB8AC3E}">
        <p14:creationId xmlns:p14="http://schemas.microsoft.com/office/powerpoint/2010/main" val="4104394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3503" y="1892244"/>
            <a:ext cx="13051367" cy="135787"/>
          </a:xfrm>
        </p:spPr>
        <p:txBody>
          <a:bodyPr>
            <a:normAutofit fontScale="90000"/>
          </a:bodyPr>
          <a:lstStyle/>
          <a:p>
            <a:r>
              <a:rPr lang="en-US" sz="8800" dirty="0">
                <a:solidFill>
                  <a:srgbClr val="002060"/>
                </a:solidFill>
                <a:latin typeface="+mn-lt"/>
              </a:rPr>
              <a:t>Outline</a:t>
            </a:r>
            <a:endParaRPr lang="en-US" dirty="0"/>
          </a:p>
        </p:txBody>
      </p:sp>
      <p:sp>
        <p:nvSpPr>
          <p:cNvPr id="3" name="Text Placeholder 2"/>
          <p:cNvSpPr>
            <a:spLocks noGrp="1"/>
          </p:cNvSpPr>
          <p:nvPr>
            <p:ph type="body" idx="1"/>
          </p:nvPr>
        </p:nvSpPr>
        <p:spPr>
          <a:xfrm>
            <a:off x="3909364" y="2483630"/>
            <a:ext cx="14858264" cy="9859067"/>
          </a:xfrm>
        </p:spPr>
        <p:txBody>
          <a:bodyPr vert="horz" lIns="91440" tIns="45720" rIns="91440" bIns="45720" rtlCol="0" anchor="t">
            <a:normAutofit lnSpcReduction="10000"/>
          </a:bodyPr>
          <a:lstStyle/>
          <a:p>
            <a:pPr marL="457200" indent="-457200" algn="l">
              <a:buFont typeface="Arial" panose="020B0604020202020204" pitchFamily="34" charset="0"/>
              <a:buChar char="•"/>
            </a:pPr>
            <a:r>
              <a:rPr lang="en-US" altLang="en-US" sz="4000" b="1" dirty="0">
                <a:solidFill>
                  <a:srgbClr val="C00000"/>
                </a:solidFill>
                <a:latin typeface="Calibri"/>
                <a:cs typeface="Calibri"/>
              </a:rPr>
              <a:t>Introduction </a:t>
            </a:r>
            <a:endParaRPr lang="en-US" sz="4000" b="1" dirty="0">
              <a:solidFill>
                <a:srgbClr val="C00000"/>
              </a:solidFill>
              <a:latin typeface="Calibri"/>
              <a:cs typeface="Calibri"/>
            </a:endParaRPr>
          </a:p>
          <a:p>
            <a:pPr marL="857250" indent="-857250" algn="l">
              <a:buFont typeface="Arial" panose="020B0604020202020204" pitchFamily="34" charset="0"/>
              <a:buChar char="•"/>
            </a:pPr>
            <a:r>
              <a:rPr lang="en-US" sz="4000" b="1" dirty="0">
                <a:solidFill>
                  <a:srgbClr val="C00000"/>
                </a:solidFill>
                <a:latin typeface="Calibri"/>
                <a:cs typeface="Calibri"/>
              </a:rPr>
              <a:t>Problem Statements</a:t>
            </a:r>
          </a:p>
          <a:p>
            <a:pPr marL="857250" indent="-857250" algn="l">
              <a:buFont typeface="Arial" panose="020B0604020202020204" pitchFamily="34" charset="0"/>
              <a:buChar char="•"/>
            </a:pPr>
            <a:r>
              <a:rPr lang="en-US" sz="4000" b="1" dirty="0">
                <a:solidFill>
                  <a:srgbClr val="C00000"/>
                </a:solidFill>
                <a:latin typeface="Calibri"/>
                <a:cs typeface="Calibri"/>
              </a:rPr>
              <a:t>Goals</a:t>
            </a:r>
          </a:p>
          <a:p>
            <a:pPr marL="857250" indent="-857250" algn="l">
              <a:buChar char="•"/>
            </a:pPr>
            <a:r>
              <a:rPr lang="en-US" sz="4000" b="1" dirty="0">
                <a:latin typeface="Calibri"/>
                <a:cs typeface="Calibri"/>
              </a:rPr>
              <a:t>Solution Statements</a:t>
            </a:r>
          </a:p>
          <a:p>
            <a:pPr marL="857250" indent="-857250" algn="l">
              <a:buChar char="•"/>
            </a:pPr>
            <a:r>
              <a:rPr lang="en-US" sz="4000" b="1" dirty="0">
                <a:latin typeface="Calibri"/>
                <a:cs typeface="Calibri"/>
              </a:rPr>
              <a:t>Data Understanding</a:t>
            </a:r>
          </a:p>
          <a:p>
            <a:pPr marL="857250" indent="-857250" algn="l">
              <a:buChar char="•"/>
            </a:pPr>
            <a:r>
              <a:rPr lang="en-US" sz="4000" b="1" dirty="0">
                <a:latin typeface="Calibri"/>
                <a:cs typeface="Calibri"/>
              </a:rPr>
              <a:t>Exploratory data analysis</a:t>
            </a:r>
          </a:p>
          <a:p>
            <a:pPr marL="857250" indent="-857250" algn="l">
              <a:buChar char="•"/>
            </a:pPr>
            <a:r>
              <a:rPr lang="en-US" sz="4000" b="1" dirty="0">
                <a:latin typeface="Calibri"/>
                <a:cs typeface="Calibri"/>
              </a:rPr>
              <a:t>Data preparation</a:t>
            </a:r>
          </a:p>
          <a:p>
            <a:pPr marL="857250" indent="-857250" algn="l">
              <a:buChar char="•"/>
            </a:pPr>
            <a:r>
              <a:rPr lang="en-US" sz="4000" b="1" dirty="0">
                <a:latin typeface="Calibri"/>
                <a:cs typeface="Calibri"/>
              </a:rPr>
              <a:t>  content -based Filtering</a:t>
            </a:r>
          </a:p>
          <a:p>
            <a:pPr algn="l">
              <a:buChar char="•"/>
            </a:pPr>
            <a:r>
              <a:rPr lang="en-US" sz="4000" b="1" dirty="0">
                <a:latin typeface="Calibri"/>
                <a:cs typeface="Calibri"/>
              </a:rPr>
              <a:t>       Collaborative Filtering</a:t>
            </a:r>
          </a:p>
          <a:p>
            <a:pPr algn="l">
              <a:buChar char="•"/>
            </a:pPr>
            <a:r>
              <a:rPr lang="en-US" sz="4000" b="1" dirty="0">
                <a:latin typeface="Calibri"/>
                <a:cs typeface="Calibri"/>
              </a:rPr>
              <a:t>       Hybrid Model</a:t>
            </a:r>
          </a:p>
          <a:p>
            <a:pPr algn="l">
              <a:buChar char="•"/>
            </a:pPr>
            <a:r>
              <a:rPr lang="en-US" sz="4000" b="1" dirty="0">
                <a:latin typeface="Calibri"/>
                <a:cs typeface="Calibri"/>
              </a:rPr>
              <a:t>       Knowledge-Based Recommendations</a:t>
            </a:r>
          </a:p>
          <a:p>
            <a:pPr marL="571500" indent="-571500" algn="l">
              <a:buChar char="•"/>
            </a:pPr>
            <a:r>
              <a:rPr lang="en-US" sz="4000" b="1" dirty="0">
                <a:solidFill>
                  <a:srgbClr val="C00000"/>
                </a:solidFill>
                <a:latin typeface="Calibri"/>
                <a:cs typeface="Calibri"/>
              </a:rPr>
              <a:t>Conclusion</a:t>
            </a:r>
          </a:p>
          <a:p>
            <a:pPr marL="571500" indent="-571500" algn="l">
              <a:buChar char="•"/>
            </a:pPr>
            <a:r>
              <a:rPr lang="en-US" sz="4000" b="1" dirty="0">
                <a:latin typeface="Calibri"/>
                <a:cs typeface="Calibri"/>
              </a:rPr>
              <a:t>References</a:t>
            </a:r>
          </a:p>
          <a:p>
            <a:pPr marL="571500" indent="-571500" algn="l">
              <a:buChar char="•"/>
            </a:pPr>
            <a:endParaRPr lang="en-US" sz="4000" b="1" dirty="0">
              <a:solidFill>
                <a:srgbClr val="C00000"/>
              </a:solidFill>
              <a:latin typeface="Calibri"/>
              <a:cs typeface="Calibri"/>
            </a:endParaRPr>
          </a:p>
          <a:p>
            <a:pPr marL="571500" indent="-571500" algn="l">
              <a:buChar char="•"/>
            </a:pPr>
            <a:endParaRPr lang="en-US" sz="4000" b="1" dirty="0">
              <a:solidFill>
                <a:srgbClr val="C00000"/>
              </a:solidFill>
              <a:latin typeface="Calibri"/>
              <a:cs typeface="Calibri"/>
            </a:endParaRPr>
          </a:p>
          <a:p>
            <a:pPr algn="l">
              <a:buChar char="•"/>
            </a:pPr>
            <a:endParaRPr lang="en-US" sz="4000" b="1" dirty="0">
              <a:latin typeface="Calibri"/>
              <a:cs typeface="Calibri"/>
            </a:endParaRPr>
          </a:p>
          <a:p>
            <a:pPr marL="857250" indent="-857250" algn="l">
              <a:buChar char="•"/>
            </a:pPr>
            <a:endParaRPr lang="en-US" sz="4000" b="1" dirty="0">
              <a:latin typeface="Calibri"/>
              <a:cs typeface="Calibri"/>
            </a:endParaRPr>
          </a:p>
          <a:p>
            <a:pPr marL="857250" indent="-857250" algn="l">
              <a:buChar char="•"/>
            </a:pPr>
            <a:endParaRPr lang="en-US" sz="4000" b="1" dirty="0">
              <a:latin typeface="Calibri"/>
              <a:cs typeface="Calibri"/>
            </a:endParaRPr>
          </a:p>
          <a:p>
            <a:pPr algn="l"/>
            <a:endParaRPr lang="en-US" altLang="en-US" sz="4000" b="1" dirty="0">
              <a:solidFill>
                <a:srgbClr val="C00000"/>
              </a:solidFill>
              <a:latin typeface="Calibri"/>
              <a:cs typeface="Calibri"/>
            </a:endParaRPr>
          </a:p>
          <a:p>
            <a:pPr algn="l"/>
            <a:endParaRPr lang="en-US" altLang="en-US" sz="4000" b="1" dirty="0">
              <a:solidFill>
                <a:srgbClr val="C00000"/>
              </a:solidFill>
              <a:latin typeface="Calibri"/>
              <a:cs typeface="Calibri"/>
            </a:endParaRPr>
          </a:p>
          <a:p>
            <a:pPr algn="r"/>
            <a:endParaRPr lang="en-US" sz="4000" b="1" dirty="0">
              <a:latin typeface="Calibri"/>
              <a:cs typeface="Calibri"/>
            </a:endParaRPr>
          </a:p>
        </p:txBody>
      </p:sp>
    </p:spTree>
    <p:extLst>
      <p:ext uri="{BB962C8B-B14F-4D97-AF65-F5344CB8AC3E}">
        <p14:creationId xmlns:p14="http://schemas.microsoft.com/office/powerpoint/2010/main" val="400243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en-US" sz="6600" dirty="0">
                <a:solidFill>
                  <a:srgbClr val="002060"/>
                </a:solidFill>
                <a:latin typeface="+mn-lt"/>
              </a:rPr>
              <a:t>Introduction </a:t>
            </a:r>
            <a:endParaRPr lang="en-US" dirty="0"/>
          </a:p>
        </p:txBody>
      </p:sp>
      <p:sp>
        <p:nvSpPr>
          <p:cNvPr id="3" name="Content Placeholder 2"/>
          <p:cNvSpPr>
            <a:spLocks noGrp="1"/>
          </p:cNvSpPr>
          <p:nvPr>
            <p:ph idx="1"/>
          </p:nvPr>
        </p:nvSpPr>
        <p:spPr>
          <a:xfrm>
            <a:off x="1655491" y="4048512"/>
            <a:ext cx="21031200" cy="6437843"/>
          </a:xfrm>
        </p:spPr>
        <p:txBody>
          <a:bodyPr vert="horz" lIns="91440" tIns="45720" rIns="91440" bIns="45720" rtlCol="0" anchor="t">
            <a:normAutofit/>
          </a:bodyPr>
          <a:lstStyle/>
          <a:p>
            <a:pPr marL="0" indent="0">
              <a:buNone/>
            </a:pPr>
            <a:r>
              <a:rPr lang="en-US" sz="4000" b="1" dirty="0">
                <a:latin typeface="Calibri"/>
                <a:cs typeface="Calibri"/>
              </a:rPr>
              <a:t>The animation market has grown significantly, with more than 200 pieces of animation annually, reaching about 1.8 trillion yen. The popularity of anime, such as "Hajj", affected regional industries and local governments. About 30 % of the industry market is shared through external sales, and animation is the largest share in the value of exporting the contents of Japanese broadcasting. To address this, the animation work recommendation is proposed called "</a:t>
            </a:r>
            <a:r>
              <a:rPr lang="en-US" sz="4000" b="1" err="1">
                <a:latin typeface="Calibri"/>
                <a:cs typeface="Calibri"/>
              </a:rPr>
              <a:t>Anireco</a:t>
            </a:r>
            <a:r>
              <a:rPr lang="en-US" sz="4000" b="1" dirty="0">
                <a:latin typeface="Calibri"/>
                <a:cs typeface="Calibri"/>
              </a:rPr>
              <a:t>". This system aims to easily help users find animation corresponding to their preferences, identify the animation items they prefer, and enhance their interest in relevant content. Anime has become a common choice for the masses, as databases and databases provide access to various types of anime and different eras. To address this, an effective recommendation system must be developed to provide relevant and related content for anime lovers, allowing them to easily choose anime that corresponds to their preferences and preferences.</a:t>
            </a:r>
            <a:endParaRPr lang="en-US" b="1" dirty="0">
              <a:latin typeface="Calibri"/>
            </a:endParaRPr>
          </a:p>
        </p:txBody>
      </p:sp>
    </p:spTree>
    <p:extLst>
      <p:ext uri="{BB962C8B-B14F-4D97-AF65-F5344CB8AC3E}">
        <p14:creationId xmlns:p14="http://schemas.microsoft.com/office/powerpoint/2010/main" val="3616196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44D1E-8C89-F755-6E07-5813051F382E}"/>
              </a:ext>
            </a:extLst>
          </p:cNvPr>
          <p:cNvSpPr>
            <a:spLocks noGrp="1"/>
          </p:cNvSpPr>
          <p:nvPr>
            <p:ph type="title"/>
          </p:nvPr>
        </p:nvSpPr>
        <p:spPr/>
        <p:txBody>
          <a:bodyPr>
            <a:normAutofit/>
          </a:bodyPr>
          <a:lstStyle/>
          <a:p>
            <a:pPr algn="ctr"/>
            <a:r>
              <a:rPr lang="en-US" sz="5400" dirty="0">
                <a:solidFill>
                  <a:srgbClr val="002060"/>
                </a:solidFill>
                <a:latin typeface="Calibri"/>
                <a:cs typeface="Calibri"/>
              </a:rPr>
              <a:t>Problem Statements</a:t>
            </a:r>
            <a:endParaRPr lang="en-US" sz="5400">
              <a:solidFill>
                <a:srgbClr val="002060"/>
              </a:solidFill>
            </a:endParaRPr>
          </a:p>
        </p:txBody>
      </p:sp>
      <p:sp>
        <p:nvSpPr>
          <p:cNvPr id="3" name="Content Placeholder 2">
            <a:extLst>
              <a:ext uri="{FF2B5EF4-FFF2-40B4-BE49-F238E27FC236}">
                <a16:creationId xmlns:a16="http://schemas.microsoft.com/office/drawing/2014/main" id="{AF63C92E-869C-0177-5194-B6F0C8EA203F}"/>
              </a:ext>
            </a:extLst>
          </p:cNvPr>
          <p:cNvSpPr>
            <a:spLocks noGrp="1"/>
          </p:cNvSpPr>
          <p:nvPr>
            <p:ph idx="1"/>
          </p:nvPr>
        </p:nvSpPr>
        <p:spPr/>
        <p:txBody>
          <a:bodyPr vert="horz" lIns="91440" tIns="45720" rIns="91440" bIns="45720" rtlCol="0" anchor="t">
            <a:normAutofit/>
          </a:bodyPr>
          <a:lstStyle/>
          <a:p>
            <a:endParaRPr lang="en-US"/>
          </a:p>
          <a:p>
            <a:r>
              <a:rPr lang="en-US" b="1" dirty="0">
                <a:latin typeface="Calibri"/>
                <a:cs typeface="Calibri"/>
              </a:rPr>
              <a:t>Based on the background above, here are the limits of the problems that can be solved with this project:</a:t>
            </a:r>
          </a:p>
          <a:p>
            <a:r>
              <a:rPr lang="en-US" b="1" dirty="0">
                <a:latin typeface="Calibri"/>
                <a:cs typeface="Calibri"/>
              </a:rPr>
              <a:t>How can you develop an anime recommendation system that can be modified for individual anime lovers?</a:t>
            </a:r>
          </a:p>
          <a:p>
            <a:r>
              <a:rPr lang="en-US" b="1" dirty="0">
                <a:latin typeface="Calibri"/>
                <a:cs typeface="Calibri"/>
              </a:rPr>
              <a:t>What is the most effective model in submitting anime lovers to choose the right anime?</a:t>
            </a:r>
          </a:p>
          <a:p>
            <a:r>
              <a:rPr lang="en-US" b="1" dirty="0">
                <a:latin typeface="Calibri"/>
                <a:cs typeface="Calibri"/>
              </a:rPr>
              <a:t>What is the process of making the recommendation system in submitting recommendations for anime lovers to choose anime according to their preferences?</a:t>
            </a:r>
          </a:p>
        </p:txBody>
      </p:sp>
    </p:spTree>
    <p:extLst>
      <p:ext uri="{BB962C8B-B14F-4D97-AF65-F5344CB8AC3E}">
        <p14:creationId xmlns:p14="http://schemas.microsoft.com/office/powerpoint/2010/main" val="3956013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6FE73D-995C-4F2D-9F13-22628FC3196B}"/>
              </a:ext>
            </a:extLst>
          </p:cNvPr>
          <p:cNvSpPr>
            <a:spLocks noGrp="1"/>
          </p:cNvSpPr>
          <p:nvPr>
            <p:ph idx="1"/>
          </p:nvPr>
        </p:nvSpPr>
        <p:spPr/>
        <p:txBody>
          <a:bodyPr vert="horz" lIns="91440" tIns="45720" rIns="91440" bIns="45720" rtlCol="0" anchor="t">
            <a:normAutofit/>
          </a:bodyPr>
          <a:lstStyle/>
          <a:p>
            <a:r>
              <a:rPr lang="en-US" sz="4000" b="1" dirty="0">
                <a:latin typeface="Calibri"/>
                <a:cs typeface="Calibri"/>
              </a:rPr>
              <a:t>The purpose of this project is:</a:t>
            </a:r>
          </a:p>
          <a:p>
            <a:endParaRPr lang="en-US" sz="4000" b="1" dirty="0">
              <a:latin typeface="Calibri"/>
              <a:cs typeface="Calibri"/>
            </a:endParaRPr>
          </a:p>
          <a:p>
            <a:r>
              <a:rPr lang="en-US" sz="4000" b="1" dirty="0">
                <a:latin typeface="Calibri"/>
                <a:cs typeface="Calibri"/>
              </a:rPr>
              <a:t>The creation of anime recommendation system aims to provide comfort for anime lovers to find anime addresses that are appropriate to their preferences.</a:t>
            </a:r>
          </a:p>
          <a:p>
            <a:r>
              <a:rPr lang="en-US" sz="4000" b="1" dirty="0">
                <a:latin typeface="Calibri"/>
                <a:cs typeface="Calibri"/>
              </a:rPr>
              <a:t>The performance of the various models in the anime recommendation system is compared to finding the most effective.</a:t>
            </a:r>
          </a:p>
          <a:p>
            <a:r>
              <a:rPr lang="en-US" sz="4000" b="1" dirty="0">
                <a:latin typeface="Calibri"/>
                <a:cs typeface="Calibri"/>
              </a:rPr>
              <a:t>Explain the principle of work for the model algorithms used in the recommendation system to provide anime recommendations for anime lovers based on data such as previous preferences, assessments or other information.</a:t>
            </a:r>
          </a:p>
        </p:txBody>
      </p:sp>
      <p:sp>
        <p:nvSpPr>
          <p:cNvPr id="5" name="Title 4">
            <a:extLst>
              <a:ext uri="{FF2B5EF4-FFF2-40B4-BE49-F238E27FC236}">
                <a16:creationId xmlns:a16="http://schemas.microsoft.com/office/drawing/2014/main" id="{850E0002-2540-8379-27AA-85E5AB5495BC}"/>
              </a:ext>
            </a:extLst>
          </p:cNvPr>
          <p:cNvSpPr>
            <a:spLocks noGrp="1"/>
          </p:cNvSpPr>
          <p:nvPr>
            <p:ph type="title"/>
          </p:nvPr>
        </p:nvSpPr>
        <p:spPr/>
        <p:txBody>
          <a:bodyPr/>
          <a:lstStyle/>
          <a:p>
            <a:pPr algn="ctr">
              <a:spcBef>
                <a:spcPts val="2000"/>
              </a:spcBef>
            </a:pPr>
            <a:r>
              <a:rPr lang="en-US" dirty="0">
                <a:solidFill>
                  <a:srgbClr val="002060"/>
                </a:solidFill>
                <a:latin typeface="Calibri"/>
                <a:cs typeface="Calibri"/>
              </a:rPr>
              <a:t>Goals</a:t>
            </a:r>
            <a:endParaRPr lang="en-US" b="0">
              <a:solidFill>
                <a:srgbClr val="002060"/>
              </a:solidFill>
              <a:latin typeface="Calibri"/>
              <a:cs typeface="Calibri"/>
            </a:endParaRPr>
          </a:p>
          <a:p>
            <a:endParaRPr lang="en-US" dirty="0"/>
          </a:p>
        </p:txBody>
      </p:sp>
    </p:spTree>
    <p:extLst>
      <p:ext uri="{BB962C8B-B14F-4D97-AF65-F5344CB8AC3E}">
        <p14:creationId xmlns:p14="http://schemas.microsoft.com/office/powerpoint/2010/main" val="3208747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6000" dirty="0">
                <a:solidFill>
                  <a:srgbClr val="002060"/>
                </a:solidFill>
                <a:latin typeface="Calibri"/>
                <a:cs typeface="Calibri"/>
              </a:rPr>
              <a:t>Solution Statements</a:t>
            </a:r>
            <a:endParaRPr lang="en-US" sz="6000" b="0" dirty="0" err="1">
              <a:solidFill>
                <a:srgbClr val="002060"/>
              </a:solidFill>
              <a:latin typeface="Calibri"/>
              <a:cs typeface="Calibri"/>
            </a:endParaRPr>
          </a:p>
          <a:p>
            <a:pPr algn="ctr"/>
            <a:endParaRPr lang="en-US" dirty="0"/>
          </a:p>
        </p:txBody>
      </p:sp>
      <p:sp>
        <p:nvSpPr>
          <p:cNvPr id="3" name="Content Placeholder 2"/>
          <p:cNvSpPr>
            <a:spLocks noGrp="1"/>
          </p:cNvSpPr>
          <p:nvPr>
            <p:ph idx="1"/>
          </p:nvPr>
        </p:nvSpPr>
        <p:spPr>
          <a:xfrm>
            <a:off x="1676400" y="4675768"/>
            <a:ext cx="21031200" cy="5972176"/>
          </a:xfrm>
        </p:spPr>
        <p:txBody>
          <a:bodyPr vert="horz" lIns="91440" tIns="45720" rIns="91440" bIns="45720" rtlCol="0" anchor="t">
            <a:normAutofit/>
          </a:bodyPr>
          <a:lstStyle/>
          <a:p>
            <a:pPr>
              <a:buNone/>
            </a:pPr>
            <a:r>
              <a:rPr lang="en-US" sz="4000" b="1" dirty="0">
                <a:latin typeface="Calibri"/>
                <a:cs typeface="Calibri"/>
              </a:rPr>
              <a:t>For features, it is implemented by a single -variable analysis that aims to verify the distribution of a specific feature in the data set. This approach includes the use of data visualization techniques, such as </a:t>
            </a:r>
            <a:r>
              <a:rPr lang="en-US" sz="4000" b="1" err="1">
                <a:latin typeface="Calibri"/>
                <a:cs typeface="Calibri"/>
              </a:rPr>
              <a:t>Barplot</a:t>
            </a:r>
            <a:r>
              <a:rPr lang="en-US" sz="4000" b="1" dirty="0">
                <a:latin typeface="Calibri"/>
                <a:cs typeface="Calibri"/>
              </a:rPr>
              <a:t>, to provide information about the specific features.</a:t>
            </a:r>
          </a:p>
          <a:p>
            <a:pPr>
              <a:buNone/>
            </a:pPr>
            <a:r>
              <a:rPr lang="en-US" sz="4000" b="1" dirty="0">
                <a:latin typeface="Calibri"/>
                <a:cs typeface="Calibri"/>
              </a:rPr>
              <a:t>Modeling using many algorithms such as filtering content and cooperative filter to reach the required solution.</a:t>
            </a:r>
          </a:p>
          <a:p>
            <a:pPr marL="0" indent="0">
              <a:buNone/>
            </a:pPr>
            <a:r>
              <a:rPr lang="en-US" sz="4000" b="1" dirty="0">
                <a:latin typeface="Calibri"/>
                <a:cs typeface="Calibri"/>
              </a:rPr>
              <a:t>To find out the performance of the model, check the performance using evaluation measures such as accuracy, the similarity of the perfection pocket, and the average root error (RMSE).</a:t>
            </a:r>
            <a:endParaRPr lang="en-US" sz="4000" b="1" dirty="0">
              <a:latin typeface="Calibri"/>
            </a:endParaRPr>
          </a:p>
        </p:txBody>
      </p:sp>
    </p:spTree>
    <p:extLst>
      <p:ext uri="{BB962C8B-B14F-4D97-AF65-F5344CB8AC3E}">
        <p14:creationId xmlns:p14="http://schemas.microsoft.com/office/powerpoint/2010/main" val="3506250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2060"/>
                </a:solidFill>
                <a:latin typeface="Calibri"/>
                <a:cs typeface="Calibri"/>
              </a:rPr>
              <a:t>Data Understanding</a:t>
            </a:r>
            <a:endParaRPr lang="en-US" dirty="0">
              <a:solidFill>
                <a:srgbClr val="002060"/>
              </a:solidFill>
            </a:endParaRPr>
          </a:p>
        </p:txBody>
      </p:sp>
      <p:sp>
        <p:nvSpPr>
          <p:cNvPr id="3" name="Content Placeholder 2"/>
          <p:cNvSpPr>
            <a:spLocks noGrp="1"/>
          </p:cNvSpPr>
          <p:nvPr>
            <p:ph idx="1"/>
          </p:nvPr>
        </p:nvSpPr>
        <p:spPr>
          <a:xfrm>
            <a:off x="1676400" y="4307416"/>
            <a:ext cx="21031200" cy="5929844"/>
          </a:xfrm>
        </p:spPr>
        <p:txBody>
          <a:bodyPr vert="horz" lIns="91440" tIns="45720" rIns="91440" bIns="45720" rtlCol="0" anchor="t">
            <a:normAutofit/>
          </a:bodyPr>
          <a:lstStyle/>
          <a:p>
            <a:pPr marL="0" indent="0">
              <a:buNone/>
            </a:pPr>
            <a:r>
              <a:rPr lang="en-US" sz="4000" b="1" dirty="0">
                <a:latin typeface="Calibri"/>
                <a:cs typeface="Calibri"/>
              </a:rPr>
              <a:t>Understanding data is the initial stage of the project to understand the data they have. So that the contents of the data set are easier to understand, do the data download process first. Do not forget to import all the necessary libraries in making models.</a:t>
            </a:r>
          </a:p>
          <a:p>
            <a:pPr>
              <a:buNone/>
            </a:pPr>
            <a:r>
              <a:rPr lang="en-US" sz="4000" b="1" dirty="0">
                <a:latin typeface="Calibri"/>
                <a:cs typeface="Calibri"/>
              </a:rPr>
              <a:t>The data collection used is anime data that arises from myanimelist.net on the KAGGLE page. The data collection contains two CSV files, which are anime and classification files. Anime.csv file consists of 7 columns and 12294 rows, while the Rating.csv file consists of 3 columns and 7813737 rows.</a:t>
            </a:r>
          </a:p>
          <a:p>
            <a:pPr>
              <a:buNone/>
            </a:pPr>
            <a:r>
              <a:rPr lang="en-US" sz="4000" b="1" dirty="0">
                <a:latin typeface="Calibri"/>
                <a:cs typeface="Calibri"/>
              </a:rPr>
              <a:t>Printing unique data in the column in each data group</a:t>
            </a:r>
            <a:endParaRPr lang="en-US" b="1" dirty="0">
              <a:latin typeface="Calibri"/>
            </a:endParaRPr>
          </a:p>
        </p:txBody>
      </p:sp>
    </p:spTree>
    <p:extLst>
      <p:ext uri="{BB962C8B-B14F-4D97-AF65-F5344CB8AC3E}">
        <p14:creationId xmlns:p14="http://schemas.microsoft.com/office/powerpoint/2010/main" val="3123666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0" y="2276072"/>
            <a:ext cx="12302836" cy="2804940"/>
          </a:xfrm>
        </p:spPr>
        <p:txBody>
          <a:bodyPr anchor="t">
            <a:normAutofit/>
          </a:bodyPr>
          <a:lstStyle/>
          <a:p>
            <a:r>
              <a:rPr lang="en-US" sz="6400">
                <a:latin typeface="Calibri"/>
                <a:cs typeface="Calibri"/>
              </a:rPr>
              <a:t>Exploratory data analysis</a:t>
            </a:r>
            <a:endParaRPr lang="en-US" sz="6400"/>
          </a:p>
        </p:txBody>
      </p:sp>
      <p:cxnSp>
        <p:nvCxnSpPr>
          <p:cNvPr id="38" name="Straight Connector 37">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30280" y="1742292"/>
            <a:ext cx="1473878"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7" name="Picture 6" descr="A screenshot of a computer&#10;&#10;Description automatically generated">
            <a:extLst>
              <a:ext uri="{FF2B5EF4-FFF2-40B4-BE49-F238E27FC236}">
                <a16:creationId xmlns:a16="http://schemas.microsoft.com/office/drawing/2014/main" id="{3F54B59D-2706-F52B-6FC6-9AC129F3E713}"/>
              </a:ext>
            </a:extLst>
          </p:cNvPr>
          <p:cNvPicPr>
            <a:picLocks noChangeAspect="1"/>
          </p:cNvPicPr>
          <p:nvPr/>
        </p:nvPicPr>
        <p:blipFill>
          <a:blip r:embed="rId2"/>
          <a:stretch>
            <a:fillRect/>
          </a:stretch>
        </p:blipFill>
        <p:spPr>
          <a:xfrm>
            <a:off x="14032147" y="2281815"/>
            <a:ext cx="9147161" cy="4536401"/>
          </a:xfrm>
          <a:prstGeom prst="rect">
            <a:avLst/>
          </a:prstGeom>
        </p:spPr>
      </p:pic>
      <p:sp>
        <p:nvSpPr>
          <p:cNvPr id="3" name="Content Placeholder 2"/>
          <p:cNvSpPr>
            <a:spLocks noGrp="1"/>
          </p:cNvSpPr>
          <p:nvPr>
            <p:ph idx="1"/>
          </p:nvPr>
        </p:nvSpPr>
        <p:spPr>
          <a:xfrm>
            <a:off x="1523998" y="5102352"/>
            <a:ext cx="12302836" cy="7182414"/>
          </a:xfrm>
        </p:spPr>
        <p:txBody>
          <a:bodyPr vert="horz" lIns="91440" tIns="45720" rIns="91440" bIns="45720" rtlCol="0">
            <a:normAutofit/>
          </a:bodyPr>
          <a:lstStyle/>
          <a:p>
            <a:pPr marL="0" indent="0">
              <a:buNone/>
            </a:pPr>
            <a:r>
              <a:rPr lang="en-US" sz="4000" b="1" dirty="0">
                <a:latin typeface="Calibri"/>
                <a:cs typeface="Calibri"/>
              </a:rPr>
              <a:t>To understand more data, a single variable analysis and data visualization have been performed </a:t>
            </a:r>
          </a:p>
          <a:p>
            <a:pPr marL="0" indent="0">
              <a:buNone/>
            </a:pPr>
            <a:r>
              <a:rPr lang="en-US" sz="4000" b="1" dirty="0">
                <a:latin typeface="Calibri"/>
                <a:cs typeface="Calibri"/>
              </a:rPr>
              <a:t>Note Death Note has the highest member of society, followed by </a:t>
            </a:r>
            <a:r>
              <a:rPr lang="en-US" sz="4000" b="1">
                <a:latin typeface="Calibri"/>
                <a:cs typeface="Calibri"/>
              </a:rPr>
              <a:t>Shingeki</a:t>
            </a:r>
            <a:r>
              <a:rPr lang="en-US" sz="4000" b="1" dirty="0">
                <a:latin typeface="Calibri"/>
                <a:cs typeface="Calibri"/>
              </a:rPr>
              <a:t> No </a:t>
            </a:r>
            <a:r>
              <a:rPr lang="en-US" sz="4000" b="1">
                <a:latin typeface="Calibri"/>
                <a:cs typeface="Calibri"/>
              </a:rPr>
              <a:t>Kyojin</a:t>
            </a:r>
            <a:r>
              <a:rPr lang="en-US" sz="4000" b="1" dirty="0">
                <a:latin typeface="Calibri"/>
                <a:cs typeface="Calibri"/>
              </a:rPr>
              <a:t> and Sword Art Online</a:t>
            </a:r>
            <a:endParaRPr lang="en-US" sz="4000" b="1">
              <a:latin typeface="Calibri"/>
            </a:endParaRPr>
          </a:p>
          <a:p>
            <a:pPr marL="0" indent="0">
              <a:buNone/>
            </a:pPr>
            <a:endParaRPr lang="en-US" sz="4000" b="1" dirty="0">
              <a:latin typeface="Calibri"/>
              <a:cs typeface="Calibri"/>
            </a:endParaRPr>
          </a:p>
          <a:p>
            <a:pPr marL="0" indent="0">
              <a:buNone/>
            </a:pPr>
            <a:endParaRPr lang="en-US" sz="4000" b="1" dirty="0">
              <a:latin typeface="Calibri"/>
              <a:cs typeface="Calibri"/>
            </a:endParaRPr>
          </a:p>
        </p:txBody>
      </p:sp>
      <p:pic>
        <p:nvPicPr>
          <p:cNvPr id="6" name="Picture 5" descr="A screenshot of a computer screen&#10;&#10;Description automatically generated">
            <a:extLst>
              <a:ext uri="{FF2B5EF4-FFF2-40B4-BE49-F238E27FC236}">
                <a16:creationId xmlns:a16="http://schemas.microsoft.com/office/drawing/2014/main" id="{6779D116-5BA0-18D2-4CEA-4CD0E04BBD86}"/>
              </a:ext>
            </a:extLst>
          </p:cNvPr>
          <p:cNvPicPr>
            <a:picLocks noChangeAspect="1"/>
          </p:cNvPicPr>
          <p:nvPr/>
        </p:nvPicPr>
        <p:blipFill rotWithShape="1">
          <a:blip r:embed="rId3"/>
          <a:srcRect t="3075"/>
          <a:stretch/>
        </p:blipFill>
        <p:spPr>
          <a:xfrm>
            <a:off x="13702445" y="7260820"/>
            <a:ext cx="9456724" cy="4498704"/>
          </a:xfrm>
          <a:prstGeom prst="rect">
            <a:avLst/>
          </a:prstGeom>
        </p:spPr>
      </p:pic>
      <p:pic>
        <p:nvPicPr>
          <p:cNvPr id="5" name="Picture 4" descr="A screenshot of a graph&#10;&#10;Description automatically generated">
            <a:extLst>
              <a:ext uri="{FF2B5EF4-FFF2-40B4-BE49-F238E27FC236}">
                <a16:creationId xmlns:a16="http://schemas.microsoft.com/office/drawing/2014/main" id="{4320B9F6-F733-CC42-D0B2-13E3638A6161}"/>
              </a:ext>
            </a:extLst>
          </p:cNvPr>
          <p:cNvPicPr>
            <a:picLocks noChangeAspect="1"/>
          </p:cNvPicPr>
          <p:nvPr/>
        </p:nvPicPr>
        <p:blipFill rotWithShape="1">
          <a:blip r:embed="rId4"/>
          <a:srcRect t="7922"/>
          <a:stretch/>
        </p:blipFill>
        <p:spPr>
          <a:xfrm>
            <a:off x="2115739" y="8220569"/>
            <a:ext cx="8694722" cy="4022429"/>
          </a:xfrm>
          <a:prstGeom prst="rect">
            <a:avLst/>
          </a:prstGeom>
        </p:spPr>
      </p:pic>
    </p:spTree>
    <p:extLst>
      <p:ext uri="{BB962C8B-B14F-4D97-AF65-F5344CB8AC3E}">
        <p14:creationId xmlns:p14="http://schemas.microsoft.com/office/powerpoint/2010/main" val="202779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7428" y="2621530"/>
            <a:ext cx="9051923" cy="9855199"/>
          </a:xfrm>
        </p:spPr>
        <p:txBody>
          <a:bodyPr vert="horz" lIns="91440" tIns="45720" rIns="91440" bIns="45720" rtlCol="0" anchor="b">
            <a:noAutofit/>
          </a:bodyPr>
          <a:lstStyle/>
          <a:p>
            <a:pPr algn="l" defTabSz="914400"/>
            <a:r>
              <a:rPr lang="en-US" sz="3600" kern="1200" dirty="0">
                <a:solidFill>
                  <a:schemeClr val="tx1"/>
                </a:solidFill>
                <a:latin typeface="+mj-lt"/>
                <a:ea typeface="+mj-ea"/>
                <a:cs typeface="+mj-cs"/>
              </a:rPr>
              <a:t>There are 3430 anime or 33.54 % of the total anime broadcast on TV. A total of 2219 anime or 21.7 % of the total anime broadcast as a film. There are 1936 anime or 18.93 % of the total anime broadcast as OVA. This is more than ONA, which includes 633 anime or 6.19 % of the total anime.</a:t>
            </a:r>
            <a:br>
              <a:rPr lang="en-US" sz="3600" kern="1200" dirty="0">
                <a:latin typeface="+mj-lt"/>
              </a:rPr>
            </a:br>
            <a:r>
              <a:rPr lang="en-US" sz="3600" kern="1200" dirty="0">
                <a:solidFill>
                  <a:schemeClr val="tx1"/>
                </a:solidFill>
                <a:latin typeface="+mj-lt"/>
                <a:ea typeface="+mj-ea"/>
                <a:cs typeface="+mj-cs"/>
              </a:rPr>
              <a:t>The anime classifications range from 5.5 to 8.0, while user classifications fall between 6.0 and 10.0, with a distribution mode of about 8.0, with user -1 classifications being ignored.</a:t>
            </a:r>
            <a:br>
              <a:rPr lang="en-US" sz="3600" kern="1200" dirty="0">
                <a:latin typeface="+mj-lt"/>
              </a:rPr>
            </a:br>
            <a:r>
              <a:rPr lang="en-US" sz="3600" kern="1200" dirty="0">
                <a:solidFill>
                  <a:schemeClr val="tx1"/>
                </a:solidFill>
                <a:latin typeface="+mj-lt"/>
                <a:ea typeface="+mj-ea"/>
                <a:cs typeface="+mj-cs"/>
              </a:rPr>
              <a:t>Overall, this code creates and displays a word cloud visualization of the text data stored in the "genre" column of the </a:t>
            </a:r>
            <a:r>
              <a:rPr lang="en-US" sz="3600" kern="1200" err="1">
                <a:solidFill>
                  <a:schemeClr val="tx1"/>
                </a:solidFill>
                <a:latin typeface="+mj-lt"/>
                <a:ea typeface="+mj-ea"/>
                <a:cs typeface="+mj-cs"/>
              </a:rPr>
              <a:t>DataFrame</a:t>
            </a:r>
            <a:r>
              <a:rPr lang="en-US" sz="3600" kern="1200" dirty="0">
                <a:solidFill>
                  <a:schemeClr val="tx1"/>
                </a:solidFill>
                <a:latin typeface="+mj-lt"/>
                <a:ea typeface="+mj-ea"/>
                <a:cs typeface="+mj-cs"/>
              </a:rPr>
              <a:t> `</a:t>
            </a:r>
            <a:r>
              <a:rPr lang="en-US" sz="3600" kern="1200" err="1">
                <a:solidFill>
                  <a:schemeClr val="tx1"/>
                </a:solidFill>
                <a:latin typeface="+mj-lt"/>
                <a:ea typeface="+mj-ea"/>
                <a:cs typeface="+mj-cs"/>
              </a:rPr>
              <a:t>top_anime</a:t>
            </a:r>
            <a:r>
              <a:rPr lang="en-US" sz="3600" kern="1200" dirty="0">
                <a:solidFill>
                  <a:schemeClr val="tx1"/>
                </a:solidFill>
                <a:latin typeface="+mj-lt"/>
                <a:ea typeface="+mj-ea"/>
                <a:cs typeface="+mj-cs"/>
              </a:rPr>
              <a:t>`. The word cloud visually represents the frequency of different genres in the anime dataset.</a:t>
            </a:r>
            <a:endParaRPr lang="en-US" sz="3600" kern="1200">
              <a:solidFill>
                <a:schemeClr val="tx1"/>
              </a:solidFill>
              <a:latin typeface="+mj-lt"/>
              <a:cs typeface="Calibri Light"/>
            </a:endParaRPr>
          </a:p>
        </p:txBody>
      </p:sp>
      <p:pic>
        <p:nvPicPr>
          <p:cNvPr id="7" name="Picture 6" descr="A graph with a red line&#10;&#10;Description automatically generated">
            <a:extLst>
              <a:ext uri="{FF2B5EF4-FFF2-40B4-BE49-F238E27FC236}">
                <a16:creationId xmlns:a16="http://schemas.microsoft.com/office/drawing/2014/main" id="{5A187097-81CC-B172-6793-861BDD799FF3}"/>
              </a:ext>
            </a:extLst>
          </p:cNvPr>
          <p:cNvPicPr>
            <a:picLocks noChangeAspect="1"/>
          </p:cNvPicPr>
          <p:nvPr/>
        </p:nvPicPr>
        <p:blipFill>
          <a:blip r:embed="rId2"/>
          <a:stretch>
            <a:fillRect/>
          </a:stretch>
        </p:blipFill>
        <p:spPr>
          <a:xfrm>
            <a:off x="9870928" y="1211357"/>
            <a:ext cx="4545944" cy="1943390"/>
          </a:xfrm>
          <a:prstGeom prst="rect">
            <a:avLst/>
          </a:prstGeom>
        </p:spPr>
      </p:pic>
      <p:pic>
        <p:nvPicPr>
          <p:cNvPr id="10" name="Picture 9" descr="A screen shot of a graph&#10;&#10;Description automatically generated">
            <a:extLst>
              <a:ext uri="{FF2B5EF4-FFF2-40B4-BE49-F238E27FC236}">
                <a16:creationId xmlns:a16="http://schemas.microsoft.com/office/drawing/2014/main" id="{994FCA51-7AEE-9A8B-92CE-FB6449B04904}"/>
              </a:ext>
            </a:extLst>
          </p:cNvPr>
          <p:cNvPicPr>
            <a:picLocks noChangeAspect="1"/>
          </p:cNvPicPr>
          <p:nvPr/>
        </p:nvPicPr>
        <p:blipFill>
          <a:blip r:embed="rId3"/>
          <a:stretch>
            <a:fillRect/>
          </a:stretch>
        </p:blipFill>
        <p:spPr>
          <a:xfrm>
            <a:off x="9950720" y="5832556"/>
            <a:ext cx="4378924" cy="1915779"/>
          </a:xfrm>
          <a:prstGeom prst="rect">
            <a:avLst/>
          </a:prstGeom>
        </p:spPr>
      </p:pic>
      <p:pic>
        <p:nvPicPr>
          <p:cNvPr id="8" name="Picture 7" descr="A screen shot of a graph&#10;&#10;Description automatically generated">
            <a:extLst>
              <a:ext uri="{FF2B5EF4-FFF2-40B4-BE49-F238E27FC236}">
                <a16:creationId xmlns:a16="http://schemas.microsoft.com/office/drawing/2014/main" id="{4C340C2F-6BC0-1127-EEA1-7044A6282B5A}"/>
              </a:ext>
            </a:extLst>
          </p:cNvPr>
          <p:cNvPicPr>
            <a:picLocks noChangeAspect="1"/>
          </p:cNvPicPr>
          <p:nvPr/>
        </p:nvPicPr>
        <p:blipFill>
          <a:blip r:embed="rId4"/>
          <a:stretch>
            <a:fillRect/>
          </a:stretch>
        </p:blipFill>
        <p:spPr>
          <a:xfrm>
            <a:off x="15758160" y="1744522"/>
            <a:ext cx="7993944" cy="3277516"/>
          </a:xfrm>
          <a:prstGeom prst="rect">
            <a:avLst/>
          </a:prstGeom>
        </p:spPr>
      </p:pic>
      <p:pic>
        <p:nvPicPr>
          <p:cNvPr id="9" name="Picture 8" descr="A screenshot of a graph&#10;&#10;Description automatically generated">
            <a:extLst>
              <a:ext uri="{FF2B5EF4-FFF2-40B4-BE49-F238E27FC236}">
                <a16:creationId xmlns:a16="http://schemas.microsoft.com/office/drawing/2014/main" id="{E48716FD-38A3-CC44-8B98-461762A27876}"/>
              </a:ext>
            </a:extLst>
          </p:cNvPr>
          <p:cNvPicPr>
            <a:picLocks noChangeAspect="1"/>
          </p:cNvPicPr>
          <p:nvPr/>
        </p:nvPicPr>
        <p:blipFill>
          <a:blip r:embed="rId5"/>
          <a:stretch>
            <a:fillRect/>
          </a:stretch>
        </p:blipFill>
        <p:spPr>
          <a:xfrm>
            <a:off x="10045340" y="10450840"/>
            <a:ext cx="4284304" cy="1927936"/>
          </a:xfrm>
          <a:prstGeom prst="rect">
            <a:avLst/>
          </a:prstGeom>
        </p:spPr>
      </p:pic>
      <p:cxnSp>
        <p:nvCxnSpPr>
          <p:cNvPr id="43" name="Straight Connector 42">
            <a:extLst>
              <a:ext uri="{FF2B5EF4-FFF2-40B4-BE49-F238E27FC236}">
                <a16:creationId xmlns:a16="http://schemas.microsoft.com/office/drawing/2014/main" id="{DC034BB4-8B50-4484-85C4-0CE4699284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061324" y="0"/>
            <a:ext cx="0" cy="13716000"/>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1B200F7-B57A-4824-BB91-B6624450A5A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07254" y="4457540"/>
            <a:ext cx="575407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902062F-7F47-41E5-8574-2D1492D58E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061322" y="6858000"/>
            <a:ext cx="932688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A92245C-961F-47D5-9691-272D28692D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07254" y="9136404"/>
            <a:ext cx="575407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2" name="Picture 11" descr="A close up of words&#10;&#10;Description automatically generated">
            <a:extLst>
              <a:ext uri="{FF2B5EF4-FFF2-40B4-BE49-F238E27FC236}">
                <a16:creationId xmlns:a16="http://schemas.microsoft.com/office/drawing/2014/main" id="{3BCD62EA-A523-0EDE-5313-47C8F03C7B09}"/>
              </a:ext>
            </a:extLst>
          </p:cNvPr>
          <p:cNvPicPr>
            <a:picLocks noChangeAspect="1"/>
          </p:cNvPicPr>
          <p:nvPr/>
        </p:nvPicPr>
        <p:blipFill>
          <a:blip r:embed="rId6"/>
          <a:stretch>
            <a:fillRect/>
          </a:stretch>
        </p:blipFill>
        <p:spPr>
          <a:xfrm>
            <a:off x="15758160" y="8894356"/>
            <a:ext cx="7993944" cy="2618016"/>
          </a:xfrm>
          <a:prstGeom prst="rect">
            <a:avLst/>
          </a:prstGeom>
        </p:spPr>
      </p:pic>
    </p:spTree>
    <p:extLst>
      <p:ext uri="{BB962C8B-B14F-4D97-AF65-F5344CB8AC3E}">
        <p14:creationId xmlns:p14="http://schemas.microsoft.com/office/powerpoint/2010/main" val="10434324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ReferenceId xmlns="23f26b13-190a-4252-9150-4d85e17b52f1"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A5C92F78AACBD449C7AAE9D38EB89B0" ma:contentTypeVersion="8" ma:contentTypeDescription="Create a new document." ma:contentTypeScope="" ma:versionID="751b82432b337ccc9014ddf3216a9d86">
  <xsd:schema xmlns:xsd="http://www.w3.org/2001/XMLSchema" xmlns:xs="http://www.w3.org/2001/XMLSchema" xmlns:p="http://schemas.microsoft.com/office/2006/metadata/properties" xmlns:ns2="23f26b13-190a-4252-9150-4d85e17b52f1" targetNamespace="http://schemas.microsoft.com/office/2006/metadata/properties" ma:root="true" ma:fieldsID="7cbadd7983c35af2c9885910b2bc3131" ns2:_="">
    <xsd:import namespace="23f26b13-190a-4252-9150-4d85e17b52f1"/>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SearchProperties"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f26b13-190a-4252-9150-4d85e17b52f1"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E882C27-54EE-482E-A9C8-41DCBFF58431}">
  <ds:schemaRefs>
    <ds:schemaRef ds:uri="http://schemas.microsoft.com/office/2006/metadata/properties"/>
    <ds:schemaRef ds:uri="http://schemas.microsoft.com/office/infopath/2007/PartnerControls"/>
    <ds:schemaRef ds:uri="d49b345e-90fe-4bd1-b384-ba070cbd624d"/>
    <ds:schemaRef ds:uri="4d05d02d-67e0-4996-8aac-63ec6bb5731e"/>
    <ds:schemaRef ds:uri="23f26b13-190a-4252-9150-4d85e17b52f1"/>
  </ds:schemaRefs>
</ds:datastoreItem>
</file>

<file path=customXml/itemProps2.xml><?xml version="1.0" encoding="utf-8"?>
<ds:datastoreItem xmlns:ds="http://schemas.openxmlformats.org/officeDocument/2006/customXml" ds:itemID="{A52A2988-B6C7-4AFF-8D6C-33D94CA269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f26b13-190a-4252-9150-4d85e17b52f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7478112-C8D6-4E2B-967B-6823FE01B28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174</TotalTime>
  <Words>504</Words>
  <Application>Microsoft Office PowerPoint</Application>
  <PresentationFormat>Custom</PresentationFormat>
  <Paragraphs>53</Paragraphs>
  <Slides>17</Slides>
  <Notes>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   Intelligent Recommender System :   Project Anime Recommendation system </vt:lpstr>
      <vt:lpstr>Outline</vt:lpstr>
      <vt:lpstr>Introduction </vt:lpstr>
      <vt:lpstr>Problem Statements</vt:lpstr>
      <vt:lpstr>Goals </vt:lpstr>
      <vt:lpstr>Solution Statements </vt:lpstr>
      <vt:lpstr>Data Understanding</vt:lpstr>
      <vt:lpstr>Exploratory data analysis</vt:lpstr>
      <vt:lpstr>There are 3430 anime or 33.54 % of the total anime broadcast on TV. A total of 2219 anime or 21.7 % of the total anime broadcast as a film. There are 1936 anime or 18.93 % of the total anime broadcast as OVA. This is more than ONA, which includes 633 anime or 6.19 % of the total anime. The anime classifications range from 5.5 to 8.0, while user classifications fall between 6.0 and 10.0, with a distribution mode of about 8.0, with user -1 classifications being ignored. Overall, this code creates and displays a word cloud visualization of the text data stored in the "genre" column of the DataFrame `top_anime`. The word cloud visually represents the frequency of different genres in the anime dataset.</vt:lpstr>
      <vt:lpstr>Data preparation</vt:lpstr>
      <vt:lpstr>content -based Filtering </vt:lpstr>
      <vt:lpstr>Collaborative Filtering </vt:lpstr>
      <vt:lpstr>Hybrid Model</vt:lpstr>
      <vt:lpstr>Knowledge-Based Recommendations</vt:lpstr>
      <vt:lpstr>The model relies on filtering the dataset based on user preferences and providing top recommendations. It does not use collaborative filtering or user behavior data, but focuses on matching the user's preferred criteria to the animation attributes in the dataset. The user's favorite anime characteristics are entered, and the knowledge_based_recommendations function is called using their preferences. The resulting recommendations are stored in the recommendations variable, and the top 10 recommended anime are displayed. If no recommendations are found, a message is displayed. Customizations can be made based on the dataset structure and specific requirements, as well as incorporating more complex rules or additional criteria based on domain knowledge. </vt:lpstr>
      <vt:lpstr>Conclusion </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MainTitle</dc:title>
  <dc:creator>ibrahem eldafrawy</dc:creator>
  <cp:lastModifiedBy>Moaaz Elsadani</cp:lastModifiedBy>
  <cp:revision>503</cp:revision>
  <dcterms:created xsi:type="dcterms:W3CDTF">2024-02-12T07:53:43Z</dcterms:created>
  <dcterms:modified xsi:type="dcterms:W3CDTF">2024-05-11T21:32:13Z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0x0101006A5C92F78AACBD449C7AAE9D38EB89B0</vt:lpwstr>
  </property>
  <property fmtid="{D5CDD505-2E9C-101B-9397-08002B2CF9AE}" pid="3" name="MediaServiceImageTags">
    <vt:lpwstr/>
  </property>
</Properties>
</file>